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9" r:id="rId3"/>
    <p:sldId id="413" r:id="rId5"/>
    <p:sldId id="335" r:id="rId6"/>
    <p:sldId id="333" r:id="rId7"/>
    <p:sldId id="378" r:id="rId8"/>
    <p:sldId id="334" r:id="rId9"/>
    <p:sldId id="412" r:id="rId10"/>
    <p:sldId id="337" r:id="rId11"/>
    <p:sldId id="270" r:id="rId12"/>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王倩倩" initials="Wqq" lastIdx="1" clrIdx="0"/>
  <p:cmAuthor id="1" name="yu Jason" initials="yJ" lastIdx="1" clrIdx="0"/>
  <p:cmAuthor id="2" name="作者" initials="A" lastIdx="0" clrIdx="2"/>
  <p:cmAuthor id="3" name="Sun Samuel" initials="SS" lastIdx="1" clrIdx="2"/>
  <p:cmAuthor id="4" name="287215259@qq.com" initials="2" lastIdx="4" clrIdx="3"/>
  <p:cmAuthor id="5" name="sk" initials="s" lastIdx="0" clrIdx="4"/>
  <p:cmAuthor id="6" name="10181563" initials="ll" lastIdx="5" clrIdx="5"/>
  <p:cmAuthor id="7" name="00196605" initials="0" lastIdx="2" clrIdx="0"/>
  <p:cmAuthor id="8" name="00006891" initials="0" lastIdx="15" clrIdx="8"/>
  <p:cmAuthor id="9" name="熊先奎10009191" initials="熊先奎10009191" lastIdx="1" clrIdx="9"/>
  <p:cmAuthor id="10" name="10107538" initials="1" lastIdx="1" clrIdx="9"/>
  <p:cmAuthor id="11" name="bokite" initials="b" lastIdx="2" clrIdx="10"/>
  <p:cmAuthor id="12" name="zhouwd" initials="1" lastIdx="1" clrIdx="11"/>
  <p:cmAuthor id="13" name="马云飞10014438" initials="马" lastIdx="4" clrIdx="0"/>
  <p:cmAuthor id="14" name="10099398" initials="LL" lastIdx="1" clrIdx="13"/>
  <p:cmAuthor id="15" name="10025093" initials="1" lastIdx="51" clrIdx="14"/>
  <p:cmAuthor id="16" name="10078380" initials="1" lastIdx="1" clrIdx="15"/>
  <p:cmAuthor id="17" name="00035181" initials="0" lastIdx="1" clrIdx="16"/>
  <p:cmAuthor id="18" name="李蕾00009994" initials="李蕾00009994" lastIdx="6" clrIdx="17"/>
  <p:cmAuthor id="19" name="Saku Uchikawa" initials="S" lastIdx="11" clrIdx="0"/>
  <p:cmAuthor id="20" name="未知用户1" initials="未知用户1" lastIdx="7" clrIdx="19"/>
  <p:cmAuthor id="21" name="10066351" initials="1" lastIdx="2" clrIdx="0"/>
  <p:cmAuthor id="22" name="蔡建楠" initials="caijianna" lastIdx="15" clrIdx="17"/>
  <p:cmAuthor id="23" name="10009110" initials="1" lastIdx="23" clrIdx="22"/>
  <p:cmAuthor id="24" name="10288631" initials="1" lastIdx="10" clrIdx="23"/>
  <p:cmAuthor id="25" name="10118178" initials="1" lastIdx="1" clrIdx="24"/>
  <p:cmAuthor id="26" name="苗丁仁10181802" initials="苗" lastIdx="27" clrIdx="25"/>
  <p:cmAuthor id="27" name="10270945" initials="1" lastIdx="1" clrIdx="25"/>
  <p:cmAuthor id="28" name="Hou Yingfeng" initials="H" lastIdx="10" clrIdx="23"/>
  <p:cmAuthor id="29" name="zhangyu" initials="z" lastIdx="1" clrIdx="28"/>
  <p:cmAuthor id="31" name="Author" initials="A" lastIdx="0" clrIdx="30"/>
  <p:cmAuthor id="32" name="王凯10177225" initials="王凯10177225" lastIdx="2" clrIdx="31"/>
  <p:cmAuthor id="33" name="10045953" initials="1" lastIdx="1" clrIdx="32"/>
  <p:cmAuthor id="34" name="Y Y" initials="YY" lastIdx="2" clrIdx="33"/>
  <p:cmAuthor id="36" name="关全全10258021" initials="关全全10258021" lastIdx="1" clrIdx="36"/>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showPr>
  <p:clrMru>
    <a:srgbClr val="0B83CF"/>
    <a:srgbClr val="00B0F0"/>
    <a:srgbClr val="C6A014"/>
    <a:srgbClr val="FFFFFF"/>
    <a:srgbClr val="7F7F7F"/>
    <a:srgbClr val="9DC3E6"/>
    <a:srgbClr val="2577FF"/>
    <a:srgbClr val="5389CB"/>
    <a:srgbClr val="79A3D7"/>
    <a:srgbClr val="145B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695" autoAdjust="0"/>
    <p:restoredTop sz="93776" autoAdjust="0"/>
  </p:normalViewPr>
  <p:slideViewPr>
    <p:cSldViewPr snapToGrid="0">
      <p:cViewPr>
        <p:scale>
          <a:sx n="100" d="100"/>
          <a:sy n="100" d="100"/>
        </p:scale>
        <p:origin x="1524" y="5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gs" Target="tags/tag7.xml"/><Relationship Id="rId16" Type="http://schemas.openxmlformats.org/officeDocument/2006/relationships/commentAuthors" Target="commentAuthors.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sym typeface="+mn-ea"/>
              </a:rPr>
              <a:t>健路</a:t>
            </a:r>
            <a:r>
              <a:rPr lang="en-US" altLang="zh-CN" dirty="0">
                <a:sym typeface="+mn-ea"/>
              </a:rPr>
              <a:t>5G</a:t>
            </a:r>
            <a:r>
              <a:rPr lang="zh-CN" altLang="en-US" dirty="0">
                <a:sym typeface="+mn-ea"/>
              </a:rPr>
              <a:t>自动化便携测试产品</a:t>
            </a:r>
            <a:endParaRPr lang="zh-CN" altLang="en-US"/>
          </a:p>
        </p:txBody>
      </p:sp>
      <p:sp>
        <p:nvSpPr>
          <p:cNvPr id="4" name="灯片编号占位符 3"/>
          <p:cNvSpPr>
            <a:spLocks noGrp="1"/>
          </p:cNvSpPr>
          <p:nvPr>
            <p:ph type="sldNum" sz="quarter" idx="5"/>
          </p:nvPr>
        </p:nvSpPr>
        <p:spPr/>
        <p:txBody>
          <a:bodyPr/>
          <a:lstStyle/>
          <a:p>
            <a:fld id="{5FB91549-43BF-425A-AF25-75262019208C}" type="slidenum">
              <a:rPr lang="en-US" altLang="zh-CN" noProof="0" smtClean="0"/>
            </a:fld>
            <a:endParaRPr lang="zh-CN" altLang="en-US" noProof="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幻灯片图像占位符 1"/>
          <p:cNvSpPr>
            <a:spLocks noGrp="1" noRot="1" noChangeAspect="1" noChangeArrowheads="1" noTextEdit="1"/>
          </p:cNvSpPr>
          <p:nvPr>
            <p:ph type="sldImg" idx="4294967295"/>
          </p:nvPr>
        </p:nvSpPr>
        <p:spPr/>
      </p:sp>
      <p:sp>
        <p:nvSpPr>
          <p:cNvPr id="91138" name="备注占位符 2"/>
          <p:cNvSpPr>
            <a:spLocks noGrp="1" noChangeArrowheads="1"/>
          </p:cNvSpPr>
          <p:nvPr>
            <p:ph type="body" idx="4294967295"/>
          </p:nvPr>
        </p:nvSpPr>
        <p:spPr>
          <a:noFill/>
        </p:spPr>
        <p:txBody>
          <a:bodyPr/>
          <a:lstStyle/>
          <a:p>
            <a:pPr indent="322580">
              <a:lnSpc>
                <a:spcPct val="150000"/>
              </a:lnSpc>
            </a:pPr>
            <a:r>
              <a:rPr lang="zh-CN" altLang="zh-CN" sz="1800" spc="-65" dirty="0">
                <a:effectLst/>
                <a:latin typeface="仿宋" panose="02010609060101010101" pitchFamily="49" charset="-122"/>
                <a:ea typeface="仿宋" panose="02010609060101010101" pitchFamily="49" charset="-122"/>
                <a:cs typeface="仿宋" panose="02010609060101010101" pitchFamily="49" charset="-122"/>
              </a:rPr>
              <a:t>以</a:t>
            </a:r>
            <a:r>
              <a:rPr lang="en-US" altLang="zh-CN" sz="1800" spc="-65" dirty="0">
                <a:effectLst/>
                <a:latin typeface="仿宋" panose="02010609060101010101" pitchFamily="49" charset="-122"/>
                <a:ea typeface="仿宋" panose="02010609060101010101" pitchFamily="49" charset="-122"/>
                <a:cs typeface="仿宋" panose="02010609060101010101" pitchFamily="49" charset="-122"/>
              </a:rPr>
              <a:t>5G</a:t>
            </a:r>
            <a:r>
              <a:rPr lang="zh-CN" altLang="zh-CN" sz="1800" spc="-65" dirty="0">
                <a:effectLst/>
                <a:latin typeface="仿宋" panose="02010609060101010101" pitchFamily="49" charset="-122"/>
                <a:ea typeface="仿宋" panose="02010609060101010101" pitchFamily="49" charset="-122"/>
                <a:cs typeface="仿宋" panose="02010609060101010101" pitchFamily="49" charset="-122"/>
              </a:rPr>
              <a:t>、千兆光网为代表的“双千兆”网络是我国建设制造强国和网络强国不可或缺的“两翼”和“双轮”，全光网络</a:t>
            </a:r>
            <a:r>
              <a:rPr lang="en-US" altLang="zh-CN" sz="1800" spc="-65" dirty="0">
                <a:effectLst/>
                <a:latin typeface="仿宋" panose="02010609060101010101" pitchFamily="49" charset="-122"/>
                <a:ea typeface="仿宋" panose="02010609060101010101" pitchFamily="49" charset="-122"/>
                <a:cs typeface="仿宋" panose="02010609060101010101" pitchFamily="49" charset="-122"/>
              </a:rPr>
              <a:t>2.0</a:t>
            </a:r>
            <a:r>
              <a:rPr lang="zh-CN" altLang="zh-CN" sz="1800" spc="-65" dirty="0">
                <a:effectLst/>
                <a:latin typeface="仿宋" panose="02010609060101010101" pitchFamily="49" charset="-122"/>
                <a:ea typeface="仿宋" panose="02010609060101010101" pitchFamily="49" charset="-122"/>
                <a:cs typeface="仿宋" panose="02010609060101010101" pitchFamily="49" charset="-122"/>
              </a:rPr>
              <a:t>是智慧城市信息通信的底座，是应对产业数字化转型的关键。千兆光网的建设，打造千兆城市的意义重大。当前，各地凭借适度超前、应用驱动的原则，纷纷加码“双千兆”建设，同时持续促进“双千兆”创新应用落地，充分发挥“双千兆”网络在支撑我国新时代经济社会高质量发展的重要作用，助力我国网络强国和数字中国建设。</a:t>
            </a:r>
            <a:endParaRPr lang="en-US" altLang="zh-CN" sz="1800" spc="0" dirty="0">
              <a:effectLst/>
              <a:latin typeface="仿宋" panose="02010609060101010101" pitchFamily="49" charset="-122"/>
              <a:ea typeface="仿宋" panose="02010609060101010101" pitchFamily="49" charset="-122"/>
              <a:cs typeface="仿宋" panose="02010609060101010101" pitchFamily="49" charset="-122"/>
            </a:endParaRPr>
          </a:p>
          <a:p>
            <a:pPr indent="322580">
              <a:lnSpc>
                <a:spcPct val="150000"/>
              </a:lnSpc>
            </a:pPr>
            <a:r>
              <a:rPr lang="zh-CN" altLang="zh-CN" sz="1800" spc="-65" dirty="0">
                <a:effectLst/>
                <a:latin typeface="仿宋" panose="02010609060101010101" pitchFamily="49" charset="-122"/>
                <a:ea typeface="仿宋" panose="02010609060101010101" pitchFamily="49" charset="-122"/>
                <a:cs typeface="仿宋" panose="02010609060101010101" pitchFamily="49" charset="-122"/>
              </a:rPr>
              <a:t>智慧城域网工程实践赛道设计基于全光网络的智慧城域网及光接入网领域复合型技术技能型需求，旨在推动计算机网络和高速宽带前沿技术在高校教学中的应用，引导高校聚焦电子信息行业的发展趋势与技术应用方向，引领高校电子信息类专业的教育教学改革，提升学生素养与就业竞争力。</a:t>
            </a:r>
            <a:endParaRPr lang="zh-CN" altLang="zh-CN" sz="1800" dirty="0">
              <a:effectLst/>
              <a:latin typeface="仿宋" panose="02010609060101010101" pitchFamily="49" charset="-122"/>
              <a:ea typeface="仿宋" panose="02010609060101010101" pitchFamily="49" charset="-122"/>
              <a:cs typeface="仿宋" panose="02010609060101010101" pitchFamily="49" charset="-122"/>
            </a:endParaRPr>
          </a:p>
          <a:p>
            <a:pPr>
              <a:lnSpc>
                <a:spcPct val="130000"/>
              </a:lnSpc>
            </a:pPr>
            <a:endParaRPr kumimoji="0" lang="en-US" altLang="zh-CN" sz="3200" dirty="0">
              <a:solidFill>
                <a:srgbClr val="2D8DE3"/>
              </a:solidFill>
              <a:latin typeface="微软雅黑" panose="020B0503020204020204" charset="-122"/>
              <a:ea typeface="微软雅黑" panose="020B0503020204020204" charset="-122"/>
              <a:cs typeface="微软雅黑" panose="020B0503020204020204" charset="-122"/>
            </a:endParaRPr>
          </a:p>
          <a:p>
            <a:endParaRPr kumimoji="0" lang="zh-CN" altLang="en-US" dirty="0">
              <a:latin typeface="Segoe UI" panose="020B0502040204020203" charset="0"/>
              <a:ea typeface="宋体" panose="02010600030101010101" pitchFamily="2" charset="-122"/>
              <a:cs typeface="宋体" panose="02010600030101010101" pitchFamily="2" charset="-122"/>
            </a:endParaRPr>
          </a:p>
        </p:txBody>
      </p:sp>
      <p:sp>
        <p:nvSpPr>
          <p:cNvPr id="91139" name="幻灯片编号占位符 3"/>
          <p:cNvSpPr>
            <a:spLocks noGrp="1" noChangeArrowheads="1"/>
          </p:cNvSpPr>
          <p:nvPr>
            <p:ph type="sldNum" sz="quarter" idx="5"/>
          </p:nvPr>
        </p:nvSpPr>
        <p:spPr>
          <a:noFill/>
        </p:spPr>
        <p:txBody>
          <a:bodyPr/>
          <a:lstStyle>
            <a:lvl1pPr>
              <a:defRPr kumimoji="1" sz="3700">
                <a:solidFill>
                  <a:schemeClr val="tx1"/>
                </a:solidFill>
                <a:latin typeface="Segoe UI" panose="020B0502040204020203" charset="0"/>
                <a:ea typeface="宋体" panose="02010600030101010101" pitchFamily="2" charset="-122"/>
                <a:cs typeface="宋体" panose="02010600030101010101" pitchFamily="2" charset="-122"/>
              </a:defRPr>
            </a:lvl1pPr>
            <a:lvl2pPr marL="742950" indent="-285750">
              <a:defRPr kumimoji="1" sz="3700">
                <a:solidFill>
                  <a:schemeClr val="tx1"/>
                </a:solidFill>
                <a:latin typeface="Segoe UI" panose="020B0502040204020203" charset="0"/>
                <a:ea typeface="宋体" panose="02010600030101010101" pitchFamily="2" charset="-122"/>
              </a:defRPr>
            </a:lvl2pPr>
            <a:lvl3pPr marL="1143000" indent="-228600">
              <a:defRPr kumimoji="1" sz="3700">
                <a:solidFill>
                  <a:schemeClr val="tx1"/>
                </a:solidFill>
                <a:latin typeface="Segoe UI" panose="020B0502040204020203" charset="0"/>
                <a:ea typeface="宋体" panose="02010600030101010101" pitchFamily="2" charset="-122"/>
              </a:defRPr>
            </a:lvl3pPr>
            <a:lvl4pPr marL="1600200" indent="-228600">
              <a:defRPr kumimoji="1" sz="3700">
                <a:solidFill>
                  <a:schemeClr val="tx1"/>
                </a:solidFill>
                <a:latin typeface="Segoe UI" panose="020B0502040204020203" charset="0"/>
                <a:ea typeface="宋体" panose="02010600030101010101" pitchFamily="2" charset="-122"/>
              </a:defRPr>
            </a:lvl4pPr>
            <a:lvl5pPr marL="2057400" indent="-228600">
              <a:defRPr kumimoji="1" sz="3700">
                <a:solidFill>
                  <a:schemeClr val="tx1"/>
                </a:solidFill>
                <a:latin typeface="Segoe UI" panose="020B0502040204020203" charset="0"/>
                <a:ea typeface="宋体" panose="02010600030101010101" pitchFamily="2" charset="-122"/>
              </a:defRPr>
            </a:lvl5pPr>
            <a:lvl6pPr marL="2514600" indent="-228600" defTabSz="1898650" fontAlgn="base">
              <a:spcBef>
                <a:spcPct val="0"/>
              </a:spcBef>
              <a:spcAft>
                <a:spcPct val="0"/>
              </a:spcAft>
              <a:defRPr kumimoji="1" sz="3700">
                <a:solidFill>
                  <a:schemeClr val="tx1"/>
                </a:solidFill>
                <a:latin typeface="Segoe UI" panose="020B0502040204020203" charset="0"/>
                <a:ea typeface="宋体" panose="02010600030101010101" pitchFamily="2" charset="-122"/>
              </a:defRPr>
            </a:lvl6pPr>
            <a:lvl7pPr marL="2971800" indent="-228600" defTabSz="1898650" fontAlgn="base">
              <a:spcBef>
                <a:spcPct val="0"/>
              </a:spcBef>
              <a:spcAft>
                <a:spcPct val="0"/>
              </a:spcAft>
              <a:defRPr kumimoji="1" sz="3700">
                <a:solidFill>
                  <a:schemeClr val="tx1"/>
                </a:solidFill>
                <a:latin typeface="Segoe UI" panose="020B0502040204020203" charset="0"/>
                <a:ea typeface="宋体" panose="02010600030101010101" pitchFamily="2" charset="-122"/>
              </a:defRPr>
            </a:lvl7pPr>
            <a:lvl8pPr marL="3429000" indent="-228600" defTabSz="1898650" fontAlgn="base">
              <a:spcBef>
                <a:spcPct val="0"/>
              </a:spcBef>
              <a:spcAft>
                <a:spcPct val="0"/>
              </a:spcAft>
              <a:defRPr kumimoji="1" sz="3700">
                <a:solidFill>
                  <a:schemeClr val="tx1"/>
                </a:solidFill>
                <a:latin typeface="Segoe UI" panose="020B0502040204020203" charset="0"/>
                <a:ea typeface="宋体" panose="02010600030101010101" pitchFamily="2" charset="-122"/>
              </a:defRPr>
            </a:lvl8pPr>
            <a:lvl9pPr marL="3886200" indent="-228600" defTabSz="1898650" fontAlgn="base">
              <a:spcBef>
                <a:spcPct val="0"/>
              </a:spcBef>
              <a:spcAft>
                <a:spcPct val="0"/>
              </a:spcAft>
              <a:defRPr kumimoji="1" sz="3700">
                <a:solidFill>
                  <a:schemeClr val="tx1"/>
                </a:solidFill>
                <a:latin typeface="Segoe UI" panose="020B0502040204020203" charset="0"/>
                <a:ea typeface="宋体" panose="02010600030101010101" pitchFamily="2" charset="-122"/>
              </a:defRPr>
            </a:lvl9pPr>
          </a:lstStyle>
          <a:p>
            <a:fld id="{3F48C470-A9EF-E941-A4A3-7D5C28EAA6E8}" type="slidenum">
              <a:rPr kumimoji="0" altLang="zh-CN" sz="1200">
                <a:solidFill>
                  <a:srgbClr val="000000"/>
                </a:solidFill>
              </a:rPr>
            </a:fld>
            <a:endParaRPr kumimoji="0" altLang="zh-CN"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800" dirty="0">
                <a:effectLst/>
                <a:ea typeface="仿宋" panose="02010609060101010101" pitchFamily="49" charset="-122"/>
                <a:cs typeface="仿宋" panose="02010609060101010101" pitchFamily="49" charset="-122"/>
              </a:rPr>
              <a:t>本赛道突出对全光网络端到端的网络规划、设计、部署及运维管理能力考察。竞赛内容包括光城域网部署与应用、故障处理以及光接入网络工程的勘测与实施，涵盖全光网络架构下智慧城域网络部署核心技能——包括智慧城域网络规划、施工、配置、调测、维护、优化，光纤接入工程勘察设计与实施管理等，考察学生网络设计能力、工程实施能力、网络调试能力、网络优化能力，能充分锻炼选手团队协作能力、统筹执行能力、交流沟通能力、职业素养、效率成本及安全意识。</a:t>
            </a: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6E3988-8241-4CEA-8B64-55C9E98A4A8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9" name="矩形 8"/>
          <p:cNvSpPr/>
          <p:nvPr userDrawn="1"/>
        </p:nvSpPr>
        <p:spPr>
          <a:xfrm>
            <a:off x="622462" y="-171450"/>
            <a:ext cx="657396" cy="1179830"/>
          </a:xfrm>
          <a:prstGeom prst="rect">
            <a:avLst/>
          </a:prstGeom>
          <a:solidFill>
            <a:srgbClr val="0B83CF"/>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 name="标题 1"/>
          <p:cNvSpPr>
            <a:spLocks noGrp="1"/>
          </p:cNvSpPr>
          <p:nvPr>
            <p:ph type="title"/>
          </p:nvPr>
        </p:nvSpPr>
        <p:spPr>
          <a:xfrm>
            <a:off x="1414513" y="332105"/>
            <a:ext cx="7744572" cy="541020"/>
          </a:xfrm>
        </p:spPr>
        <p:txBody>
          <a:bodyPr/>
          <a:lstStyle>
            <a:lvl1pPr>
              <a:defRPr sz="2800" b="1">
                <a:latin typeface="+mn-lt"/>
                <a:ea typeface="+mn-lt"/>
              </a:defRPr>
            </a:lvl1pPr>
          </a:lstStyle>
          <a:p>
            <a:r>
              <a:rPr lang="zh-CN" altLang="en-US"/>
              <a:t>单击此处编辑母版标题样式</a:t>
            </a:r>
            <a:endParaRPr lang="zh-CN" altLang="en-US"/>
          </a:p>
        </p:txBody>
      </p:sp>
      <p:sp>
        <p:nvSpPr>
          <p:cNvPr id="3" name="矩形 2"/>
          <p:cNvSpPr/>
          <p:nvPr userDrawn="1"/>
        </p:nvSpPr>
        <p:spPr>
          <a:xfrm>
            <a:off x="0" y="6381115"/>
            <a:ext cx="12192635" cy="4762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cxnSp>
        <p:nvCxnSpPr>
          <p:cNvPr id="29" name="直接连接符 28"/>
          <p:cNvCxnSpPr/>
          <p:nvPr userDrawn="1"/>
        </p:nvCxnSpPr>
        <p:spPr>
          <a:xfrm>
            <a:off x="1464056" y="908685"/>
            <a:ext cx="4413764" cy="0"/>
          </a:xfrm>
          <a:prstGeom prst="line">
            <a:avLst/>
          </a:prstGeom>
          <a:ln w="6350">
            <a:solidFill>
              <a:schemeClr val="bg1">
                <a:lumMod val="50000"/>
                <a:alpha val="53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3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1_图片与标题">
    <p:spTree>
      <p:nvGrpSpPr>
        <p:cNvPr id="1" name=""/>
        <p:cNvGrpSpPr/>
        <p:nvPr/>
      </p:nvGrpSpPr>
      <p:grpSpPr>
        <a:xfrm>
          <a:off x="0" y="0"/>
          <a:ext cx="0" cy="0"/>
          <a:chOff x="0" y="0"/>
          <a:chExt cx="0" cy="0"/>
        </a:xfrm>
      </p:grpSpPr>
      <p:pic>
        <p:nvPicPr>
          <p:cNvPr id="2" name="图片 1" descr="15204952_084259204084_2"/>
          <p:cNvPicPr>
            <a:picLocks noChangeAspect="1"/>
          </p:cNvPicPr>
          <p:nvPr userDrawn="1"/>
        </p:nvPicPr>
        <p:blipFill>
          <a:blip r:embed="rId2"/>
          <a:srcRect l="4089" b="11642"/>
          <a:stretch>
            <a:fillRect/>
          </a:stretch>
        </p:blipFill>
        <p:spPr>
          <a:xfrm>
            <a:off x="0" y="893"/>
            <a:ext cx="12191365" cy="6856214"/>
          </a:xfrm>
          <a:prstGeom prst="rect">
            <a:avLst/>
          </a:prstGeom>
        </p:spPr>
      </p:pic>
      <p:sp>
        <p:nvSpPr>
          <p:cNvPr id="4" name="矩形 3"/>
          <p:cNvSpPr/>
          <p:nvPr userDrawn="1"/>
        </p:nvSpPr>
        <p:spPr>
          <a:xfrm>
            <a:off x="1905" y="-1646"/>
            <a:ext cx="12187555" cy="6870815"/>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3" name="矩形 2"/>
          <p:cNvSpPr/>
          <p:nvPr userDrawn="1"/>
        </p:nvSpPr>
        <p:spPr>
          <a:xfrm>
            <a:off x="640946" y="-1646"/>
            <a:ext cx="4732235" cy="6856214"/>
          </a:xfrm>
          <a:prstGeom prst="rect">
            <a:avLst/>
          </a:prstGeom>
          <a:solidFill>
            <a:srgbClr val="0B83C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6" name="矩形 5"/>
          <p:cNvSpPr/>
          <p:nvPr userDrawn="1"/>
        </p:nvSpPr>
        <p:spPr>
          <a:xfrm>
            <a:off x="5372735" y="3300763"/>
            <a:ext cx="1361440" cy="136108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7" name="矩形 6"/>
          <p:cNvSpPr/>
          <p:nvPr userDrawn="1"/>
        </p:nvSpPr>
        <p:spPr>
          <a:xfrm>
            <a:off x="6734175" y="4661849"/>
            <a:ext cx="5457825" cy="1361085"/>
          </a:xfrm>
          <a:prstGeom prst="rect">
            <a:avLst/>
          </a:prstGeom>
          <a:solidFill>
            <a:srgbClr val="00B0F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8" name="文本框 7"/>
          <p:cNvSpPr txBox="1"/>
          <p:nvPr userDrawn="1"/>
        </p:nvSpPr>
        <p:spPr>
          <a:xfrm>
            <a:off x="878037" y="3904802"/>
            <a:ext cx="4216478" cy="829945"/>
          </a:xfrm>
          <a:prstGeom prst="rect">
            <a:avLst/>
          </a:prstGeom>
          <a:noFill/>
        </p:spPr>
        <p:txBody>
          <a:bodyPr wrap="square" lIns="0" rIns="0" rtlCol="0">
            <a:spAutoFit/>
          </a:bodyPr>
          <a:lstStyle/>
          <a:p>
            <a:r>
              <a:rPr lang="zh-CN" altLang="en-US" sz="4800" b="1" dirty="0">
                <a:solidFill>
                  <a:schemeClr val="bg1"/>
                </a:solidFill>
                <a:latin typeface="微软雅黑" panose="020B0503020204020204" charset="-122"/>
                <a:ea typeface="微软雅黑" panose="020B0503020204020204" charset="-122"/>
                <a:cs typeface="微软雅黑" panose="020B0503020204020204" charset="-122"/>
                <a:sym typeface="+mn-lt"/>
              </a:rPr>
              <a:t>感谢观看</a:t>
            </a:r>
            <a:r>
              <a:rPr lang="en-US" altLang="zh-CN" sz="4800" b="1" dirty="0">
                <a:solidFill>
                  <a:schemeClr val="bg1"/>
                </a:solidFill>
                <a:latin typeface="微软雅黑" panose="020B0503020204020204" charset="-122"/>
                <a:ea typeface="微软雅黑" panose="020B0503020204020204" charset="-122"/>
                <a:cs typeface="微软雅黑" panose="020B0503020204020204" charset="-122"/>
                <a:sym typeface="+mn-lt"/>
              </a:rPr>
              <a:t>!</a:t>
            </a:r>
            <a:endParaRPr lang="zh-CN" altLang="en-US" sz="4800" b="1" dirty="0">
              <a:solidFill>
                <a:schemeClr val="bg1"/>
              </a:solidFill>
              <a:latin typeface="微软雅黑" panose="020B0503020204020204" charset="-122"/>
              <a:ea typeface="微软雅黑" panose="020B0503020204020204" charset="-122"/>
              <a:cs typeface="微软雅黑" panose="020B0503020204020204" charset="-122"/>
              <a:sym typeface="+mn-lt"/>
            </a:endParaRPr>
          </a:p>
        </p:txBody>
      </p:sp>
      <p:sp>
        <p:nvSpPr>
          <p:cNvPr id="9" name="文本框 8"/>
          <p:cNvSpPr txBox="1"/>
          <p:nvPr userDrawn="1"/>
        </p:nvSpPr>
        <p:spPr>
          <a:xfrm>
            <a:off x="878037" y="4757167"/>
            <a:ext cx="4216478" cy="337185"/>
          </a:xfrm>
          <a:prstGeom prst="rect">
            <a:avLst/>
          </a:prstGeom>
          <a:noFill/>
        </p:spPr>
        <p:txBody>
          <a:bodyPr wrap="square" lIns="0" rIns="0" rtlCol="0">
            <a:spAutoFit/>
          </a:bodyPr>
          <a:lstStyle/>
          <a:p>
            <a:r>
              <a:rPr lang="en-US" altLang="zh-CN" sz="1600" dirty="0">
                <a:solidFill>
                  <a:schemeClr val="bg1"/>
                </a:solidFill>
                <a:cs typeface="+mn-ea"/>
                <a:sym typeface="+mn-lt"/>
              </a:rPr>
              <a:t>THANK YOU FOR YOUR WATCHING!</a:t>
            </a:r>
            <a:endParaRPr lang="zh-CN" altLang="en-US" sz="1600" dirty="0">
              <a:solidFill>
                <a:schemeClr val="bg1"/>
              </a:solidFill>
              <a:cs typeface="+mn-ea"/>
              <a:sym typeface="+mn-lt"/>
            </a:endParaRPr>
          </a:p>
        </p:txBody>
      </p:sp>
      <p:sp>
        <p:nvSpPr>
          <p:cNvPr id="14" name="矩形 13"/>
          <p:cNvSpPr/>
          <p:nvPr userDrawn="1"/>
        </p:nvSpPr>
        <p:spPr>
          <a:xfrm>
            <a:off x="878036" y="3568532"/>
            <a:ext cx="1663908" cy="107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grpSp>
        <p:nvGrpSpPr>
          <p:cNvPr id="11" name="组合 49"/>
          <p:cNvGrpSpPr/>
          <p:nvPr userDrawn="1"/>
        </p:nvGrpSpPr>
        <p:grpSpPr>
          <a:xfrm>
            <a:off x="815937" y="5457030"/>
            <a:ext cx="3132209" cy="295392"/>
            <a:chOff x="3510" y="8025"/>
            <a:chExt cx="2663" cy="960"/>
          </a:xfrm>
        </p:grpSpPr>
        <p:sp>
          <p:nvSpPr>
            <p:cNvPr id="12" name="矩形 11"/>
            <p:cNvSpPr/>
            <p:nvPr/>
          </p:nvSpPr>
          <p:spPr>
            <a:xfrm>
              <a:off x="3510" y="8025"/>
              <a:ext cx="2663" cy="960"/>
            </a:xfrm>
            <a:prstGeom prst="rect">
              <a:avLst/>
            </a:prstGeom>
            <a:solidFill>
              <a:srgbClr val="20303D">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endParaRPr lang="zh-CN" altLang="en-US" sz="1900" strike="noStrike" noProof="1"/>
            </a:p>
          </p:txBody>
        </p:sp>
        <p:sp>
          <p:nvSpPr>
            <p:cNvPr id="13" name="文本框 5"/>
            <p:cNvSpPr txBox="1"/>
            <p:nvPr/>
          </p:nvSpPr>
          <p:spPr>
            <a:xfrm>
              <a:off x="3672" y="8108"/>
              <a:ext cx="2217" cy="797"/>
            </a:xfrm>
            <a:prstGeom prst="rect">
              <a:avLst/>
            </a:prstGeom>
            <a:noFill/>
            <a:ln w="9525">
              <a:noFill/>
            </a:ln>
          </p:spPr>
          <p:txBody>
            <a:bodyPr wrap="square" anchor="t">
              <a:spAutoFit/>
            </a:bodyPr>
            <a:lstStyle/>
            <a:p>
              <a:pPr algn="l"/>
              <a:endParaRPr lang="zh-CN" altLang="en-US" sz="1000" b="1" dirty="0">
                <a:solidFill>
                  <a:schemeClr val="bg1"/>
                </a:solidFill>
                <a:latin typeface="宋体" panose="02010600030101010101" pitchFamily="2" charset="-122"/>
                <a:ea typeface="宋体" panose="02010600030101010101" pitchFamily="2" charset="-122"/>
              </a:endParaRPr>
            </a:p>
          </p:txBody>
        </p:sp>
      </p:grpSp>
      <p:sp>
        <p:nvSpPr>
          <p:cNvPr id="5" name="文本框 4"/>
          <p:cNvSpPr txBox="1"/>
          <p:nvPr userDrawn="1"/>
        </p:nvSpPr>
        <p:spPr>
          <a:xfrm>
            <a:off x="7464464" y="5094605"/>
            <a:ext cx="4320395" cy="398780"/>
          </a:xfrm>
          <a:prstGeom prst="rect">
            <a:avLst/>
          </a:prstGeom>
          <a:noFill/>
        </p:spPr>
        <p:txBody>
          <a:bodyPr wrap="square" rtlCol="0" anchor="t">
            <a:spAutoFit/>
          </a:bodyPr>
          <a:lstStyle/>
          <a:p>
            <a:pPr>
              <a:lnSpc>
                <a:spcPct val="100000"/>
              </a:lnSpc>
            </a:pPr>
            <a:r>
              <a:rPr lang="zh-CN" altLang="en-US" sz="2000" b="1" spc="100" dirty="0">
                <a:solidFill>
                  <a:schemeClr val="bg1">
                    <a:alpha val="41000"/>
                  </a:schemeClr>
                </a:solidFill>
                <a:uFillTx/>
              </a:rPr>
              <a:t>创新务实  超越自我  追求卓越</a:t>
            </a:r>
            <a:endParaRPr lang="zh-CN" altLang="en-US" sz="2000" b="1" spc="100" dirty="0">
              <a:solidFill>
                <a:schemeClr val="bg1">
                  <a:alpha val="41000"/>
                </a:schemeClr>
              </a:solidFill>
              <a:uFillTx/>
            </a:endParaRPr>
          </a:p>
        </p:txBody>
      </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2000"/>
                            </p:stCondLst>
                            <p:childTnLst>
                              <p:par>
                                <p:cTn id="23" presetID="1" presetClass="entr" presetSubtype="0" fill="hold" nodeType="afterEffect">
                                  <p:stCondLst>
                                    <p:cond delay="200"/>
                                  </p:stCondLst>
                                  <p:childTnLst>
                                    <p:set>
                                      <p:cBhvr>
                                        <p:cTn id="24" dur="1" fill="hold">
                                          <p:stCondLst>
                                            <p:cond delay="0"/>
                                          </p:stCondLst>
                                        </p:cTn>
                                        <p:tgtEl>
                                          <p:spTgt spid="11"/>
                                        </p:tgtEl>
                                        <p:attrNameLst>
                                          <p:attrName>style.visibility</p:attrName>
                                        </p:attrNameLst>
                                      </p:cBhvr>
                                      <p:to>
                                        <p:strVal val="visible"/>
                                      </p:to>
                                    </p:set>
                                  </p:childTnLst>
                                </p:cTn>
                              </p:par>
                            </p:childTnLst>
                          </p:cTn>
                        </p:par>
                        <p:par>
                          <p:cTn id="25" fill="hold">
                            <p:stCondLst>
                              <p:cond delay="2200"/>
                            </p:stCondLst>
                            <p:childTnLst>
                              <p:par>
                                <p:cTn id="26" presetID="1"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bldLvl="0" animBg="1"/>
      <p:bldP spid="7" grpId="0" bldLvl="0" animBg="1"/>
      <p:bldP spid="8" grpId="0"/>
      <p:bldP spid="9" grpId="0"/>
      <p:bldP spid="14" grpId="0" bldLvl="0" animBg="1"/>
      <p:bldP spid="5"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Tree>
  </p:cSld>
  <p:clrMapOvr>
    <a:masterClrMapping/>
  </p:clrMapOvr>
  <p:transition spd="slow" advTm="3000">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Tree>
  </p:cSld>
  <p:clrMapOvr>
    <a:masterClrMapping/>
  </p:clrMapOvr>
  <p:transition spd="slow" advTm="3000">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Tree>
  </p:cSld>
  <p:clrMapOvr>
    <a:masterClrMapping/>
  </p:clrMapOvr>
  <p:transition spd="slow" advTm="3000">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Tree>
  </p:cSld>
  <p:clrMapOvr>
    <a:masterClrMapping/>
  </p:clrMapOvr>
  <p:transition spd="slow" advTm="3000">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grpSp>
        <p:nvGrpSpPr>
          <p:cNvPr id="8" name="组合 7"/>
          <p:cNvGrpSpPr/>
          <p:nvPr userDrawn="1"/>
        </p:nvGrpSpPr>
        <p:grpSpPr>
          <a:xfrm>
            <a:off x="0" y="603483"/>
            <a:ext cx="551874" cy="453354"/>
            <a:chOff x="121825" y="625642"/>
            <a:chExt cx="551874" cy="524379"/>
          </a:xfrm>
          <a:effectLst>
            <a:outerShdw blurRad="101600" dist="38100" dir="2700000" algn="tl" rotWithShape="0">
              <a:prstClr val="black">
                <a:alpha val="25000"/>
              </a:prstClr>
            </a:outerShdw>
          </a:effectLst>
        </p:grpSpPr>
        <p:sp>
          <p:nvSpPr>
            <p:cNvPr id="9" name="矩形 8"/>
            <p:cNvSpPr/>
            <p:nvPr/>
          </p:nvSpPr>
          <p:spPr>
            <a:xfrm>
              <a:off x="121825" y="625642"/>
              <a:ext cx="369348" cy="524379"/>
            </a:xfrm>
            <a:prstGeom prst="rect">
              <a:avLst/>
            </a:prstGeom>
            <a:solidFill>
              <a:srgbClr val="BE8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0" name="矩形 9"/>
            <p:cNvSpPr/>
            <p:nvPr/>
          </p:nvSpPr>
          <p:spPr>
            <a:xfrm>
              <a:off x="578071" y="625642"/>
              <a:ext cx="95628" cy="524379"/>
            </a:xfrm>
            <a:prstGeom prst="rect">
              <a:avLst/>
            </a:prstGeom>
            <a:solidFill>
              <a:srgbClr val="BE8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grpSp>
    </p:spTree>
  </p:cSld>
  <p:clrMapOvr>
    <a:masterClrMapping/>
  </p:clrMapOvr>
  <p:transition spd="slow" advTm="3000">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14" name="图片 13"/>
          <p:cNvPicPr>
            <a:picLocks noChangeAspect="1"/>
          </p:cNvPicPr>
          <p:nvPr userDrawn="1"/>
        </p:nvPicPr>
        <p:blipFill>
          <a:blip r:embed="rId2"/>
          <a:stretch>
            <a:fillRect/>
          </a:stretch>
        </p:blipFill>
        <p:spPr>
          <a:xfrm>
            <a:off x="-1862" y="-18168"/>
            <a:ext cx="12192000" cy="6852445"/>
          </a:xfrm>
          <a:prstGeom prst="rect">
            <a:avLst/>
          </a:prstGeom>
        </p:spPr>
      </p:pic>
      <p:sp>
        <p:nvSpPr>
          <p:cNvPr id="2" name="标题 1"/>
          <p:cNvSpPr>
            <a:spLocks noGrp="1"/>
          </p:cNvSpPr>
          <p:nvPr>
            <p:ph type="title" hasCustomPrompt="1"/>
          </p:nvPr>
        </p:nvSpPr>
        <p:spPr>
          <a:xfrm>
            <a:off x="1421656" y="638449"/>
            <a:ext cx="2819400" cy="761059"/>
          </a:xfrm>
          <a:prstGeom prst="rect">
            <a:avLst/>
          </a:prstGeom>
        </p:spPr>
        <p:txBody>
          <a:bodyPr>
            <a:normAutofit/>
          </a:bodyPr>
          <a:lstStyle>
            <a:lvl1pPr>
              <a:defRPr sz="2400" b="1"/>
            </a:lvl1pPr>
          </a:lstStyle>
          <a:p>
            <a:r>
              <a:rPr lang="zh-CN" altLang="en-US" dirty="0"/>
              <a:t>单击此处添加标题</a:t>
            </a:r>
            <a:endParaRPr lang="zh-CN" altLang="en-US" dirty="0"/>
          </a:p>
        </p:txBody>
      </p:sp>
      <p:grpSp>
        <p:nvGrpSpPr>
          <p:cNvPr id="7" name="组合 6"/>
          <p:cNvGrpSpPr/>
          <p:nvPr userDrawn="1"/>
        </p:nvGrpSpPr>
        <p:grpSpPr>
          <a:xfrm>
            <a:off x="789075" y="482950"/>
            <a:ext cx="632581" cy="643235"/>
            <a:chOff x="628650" y="640896"/>
            <a:chExt cx="1292679" cy="1314450"/>
          </a:xfrm>
        </p:grpSpPr>
        <p:sp>
          <p:nvSpPr>
            <p:cNvPr id="8" name="矩形 7"/>
            <p:cNvSpPr/>
            <p:nvPr/>
          </p:nvSpPr>
          <p:spPr>
            <a:xfrm>
              <a:off x="628650" y="640896"/>
              <a:ext cx="438150" cy="4381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矩形 8"/>
            <p:cNvSpPr/>
            <p:nvPr/>
          </p:nvSpPr>
          <p:spPr>
            <a:xfrm>
              <a:off x="1043668" y="640896"/>
              <a:ext cx="438150" cy="438150"/>
            </a:xfrm>
            <a:prstGeom prst="rect">
              <a:avLst/>
            </a:prstGeom>
            <a:solidFill>
              <a:srgbClr val="05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矩形 9"/>
            <p:cNvSpPr/>
            <p:nvPr/>
          </p:nvSpPr>
          <p:spPr>
            <a:xfrm>
              <a:off x="1483179" y="640896"/>
              <a:ext cx="438150" cy="438150"/>
            </a:xfrm>
            <a:prstGeom prst="rect">
              <a:avLst/>
            </a:prstGeom>
            <a:solidFill>
              <a:srgbClr val="076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矩形 10"/>
            <p:cNvSpPr/>
            <p:nvPr/>
          </p:nvSpPr>
          <p:spPr>
            <a:xfrm>
              <a:off x="628650" y="1079046"/>
              <a:ext cx="438150" cy="4381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矩形 11"/>
            <p:cNvSpPr/>
            <p:nvPr/>
          </p:nvSpPr>
          <p:spPr>
            <a:xfrm>
              <a:off x="628650" y="1517196"/>
              <a:ext cx="438150" cy="438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矩形 12"/>
            <p:cNvSpPr/>
            <p:nvPr/>
          </p:nvSpPr>
          <p:spPr>
            <a:xfrm>
              <a:off x="1043668" y="1079046"/>
              <a:ext cx="438150" cy="4381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Tree>
  </p:cSld>
  <p:clrMapOvr>
    <a:masterClrMapping/>
  </p:clrMapOvr>
  <p:transition spd="slow" advTm="3000">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内容与标题">
    <p:bg>
      <p:bgPr>
        <a:solidFill>
          <a:schemeClr val="bg1"/>
        </a:solidFill>
        <a:effectLst/>
      </p:bgPr>
    </p:bg>
    <p:spTree>
      <p:nvGrpSpPr>
        <p:cNvPr id="1" name=""/>
        <p:cNvGrpSpPr/>
        <p:nvPr/>
      </p:nvGrpSpPr>
      <p:grpSpPr>
        <a:xfrm>
          <a:off x="0" y="0"/>
          <a:ext cx="0" cy="0"/>
          <a:chOff x="0" y="0"/>
          <a:chExt cx="0" cy="0"/>
        </a:xfrm>
      </p:grpSpPr>
      <p:grpSp>
        <p:nvGrpSpPr>
          <p:cNvPr id="2" name="组合 1"/>
          <p:cNvGrpSpPr/>
          <p:nvPr userDrawn="1"/>
        </p:nvGrpSpPr>
        <p:grpSpPr>
          <a:xfrm>
            <a:off x="0" y="513348"/>
            <a:ext cx="884700" cy="409565"/>
            <a:chOff x="0" y="419219"/>
            <a:chExt cx="1021976" cy="473116"/>
          </a:xfrm>
          <a:gradFill>
            <a:gsLst>
              <a:gs pos="0">
                <a:srgbClr val="1C74F5"/>
              </a:gs>
              <a:gs pos="61000">
                <a:srgbClr val="0C53B6"/>
              </a:gs>
            </a:gsLst>
            <a:lin ang="2700000" scaled="0"/>
          </a:gradFill>
          <a:effectLst>
            <a:outerShdw blurRad="101600" dist="38100" dir="2700000" algn="tl" rotWithShape="0">
              <a:prstClr val="black">
                <a:alpha val="20000"/>
              </a:prstClr>
            </a:outerShdw>
          </a:effectLst>
        </p:grpSpPr>
        <p:sp>
          <p:nvSpPr>
            <p:cNvPr id="3" name="矩形 2"/>
            <p:cNvSpPr/>
            <p:nvPr/>
          </p:nvSpPr>
          <p:spPr>
            <a:xfrm>
              <a:off x="0" y="419219"/>
              <a:ext cx="793376" cy="4731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4" name="矩形 3"/>
            <p:cNvSpPr/>
            <p:nvPr/>
          </p:nvSpPr>
          <p:spPr>
            <a:xfrm>
              <a:off x="878819" y="419219"/>
              <a:ext cx="143157" cy="4731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grpSp>
    </p:spTree>
  </p:cSld>
  <p:clrMapOvr>
    <a:masterClrMapping/>
  </p:clrMapOvr>
  <p:transition spd="slow" advTm="3000">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9" name="矩形 8"/>
          <p:cNvSpPr/>
          <p:nvPr userDrawn="1"/>
        </p:nvSpPr>
        <p:spPr>
          <a:xfrm>
            <a:off x="622462" y="-171450"/>
            <a:ext cx="657396" cy="1179830"/>
          </a:xfrm>
          <a:prstGeom prst="rect">
            <a:avLst/>
          </a:prstGeom>
          <a:solidFill>
            <a:srgbClr val="0B83CF"/>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 name="标题 1"/>
          <p:cNvSpPr>
            <a:spLocks noGrp="1"/>
          </p:cNvSpPr>
          <p:nvPr>
            <p:ph type="title"/>
          </p:nvPr>
        </p:nvSpPr>
        <p:spPr>
          <a:xfrm>
            <a:off x="1414513" y="332105"/>
            <a:ext cx="7744572" cy="541020"/>
          </a:xfrm>
        </p:spPr>
        <p:txBody>
          <a:bodyPr/>
          <a:lstStyle>
            <a:lvl1pPr>
              <a:defRPr sz="2800" b="1">
                <a:latin typeface="+mn-lt"/>
                <a:ea typeface="+mn-lt"/>
              </a:defRPr>
            </a:lvl1pPr>
          </a:lstStyle>
          <a:p>
            <a:r>
              <a:rPr lang="zh-CN" altLang="en-US"/>
              <a:t>单击此处编辑母版标题样式</a:t>
            </a:r>
            <a:endParaRPr lang="zh-CN" altLang="en-US"/>
          </a:p>
        </p:txBody>
      </p:sp>
      <p:cxnSp>
        <p:nvCxnSpPr>
          <p:cNvPr id="29" name="直接连接符 28"/>
          <p:cNvCxnSpPr/>
          <p:nvPr userDrawn="1"/>
        </p:nvCxnSpPr>
        <p:spPr>
          <a:xfrm>
            <a:off x="1464056" y="908685"/>
            <a:ext cx="4413764" cy="0"/>
          </a:xfrm>
          <a:prstGeom prst="line">
            <a:avLst/>
          </a:prstGeom>
          <a:ln w="6350">
            <a:solidFill>
              <a:schemeClr val="bg1">
                <a:lumMod val="50000"/>
                <a:alpha val="53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3000">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自定义版式">
    <p:bg>
      <p:bgPr>
        <a:solidFill>
          <a:schemeClr val="bg1"/>
        </a:solidFill>
        <a:effectLst/>
      </p:bgPr>
    </p:bg>
    <p:spTree>
      <p:nvGrpSpPr>
        <p:cNvPr id="1" name=""/>
        <p:cNvGrpSpPr/>
        <p:nvPr/>
      </p:nvGrpSpPr>
      <p:grpSpPr>
        <a:xfrm>
          <a:off x="0" y="0"/>
          <a:ext cx="0" cy="0"/>
          <a:chOff x="0" y="0"/>
          <a:chExt cx="0" cy="0"/>
        </a:xfrm>
      </p:grpSpPr>
      <p:sp>
        <p:nvSpPr>
          <p:cNvPr id="21" name="任意多边形 20"/>
          <p:cNvSpPr/>
          <p:nvPr userDrawn="1"/>
        </p:nvSpPr>
        <p:spPr>
          <a:xfrm>
            <a:off x="382270" y="446405"/>
            <a:ext cx="858520" cy="408305"/>
          </a:xfrm>
          <a:custGeom>
            <a:avLst/>
            <a:gdLst>
              <a:gd name="connsiteX0" fmla="*/ 3769524 w 6830200"/>
              <a:gd name="connsiteY0" fmla="*/ 0 h 3249998"/>
              <a:gd name="connsiteX1" fmla="*/ 4646023 w 6830200"/>
              <a:gd name="connsiteY1" fmla="*/ 0 h 3249998"/>
              <a:gd name="connsiteX2" fmla="*/ 3060676 w 6830200"/>
              <a:gd name="connsiteY2" fmla="*/ 1594339 h 3249998"/>
              <a:gd name="connsiteX3" fmla="*/ 2184177 w 6830200"/>
              <a:gd name="connsiteY3" fmla="*/ 1594339 h 3249998"/>
              <a:gd name="connsiteX4" fmla="*/ 1585347 w 6830200"/>
              <a:gd name="connsiteY4" fmla="*/ 0 h 3249998"/>
              <a:gd name="connsiteX5" fmla="*/ 3401368 w 6830200"/>
              <a:gd name="connsiteY5" fmla="*/ 0 h 3249998"/>
              <a:gd name="connsiteX6" fmla="*/ 1816021 w 6830200"/>
              <a:gd name="connsiteY6" fmla="*/ 1594339 h 3249998"/>
              <a:gd name="connsiteX7" fmla="*/ 0 w 6830200"/>
              <a:gd name="connsiteY7" fmla="*/ 1594339 h 3249998"/>
              <a:gd name="connsiteX8" fmla="*/ 4962329 w 6830200"/>
              <a:gd name="connsiteY8" fmla="*/ 0 h 3249998"/>
              <a:gd name="connsiteX9" fmla="*/ 6830200 w 6830200"/>
              <a:gd name="connsiteY9" fmla="*/ 0 h 3249998"/>
              <a:gd name="connsiteX10" fmla="*/ 3598532 w 6830200"/>
              <a:gd name="connsiteY10" fmla="*/ 3249998 h 3249998"/>
              <a:gd name="connsiteX11" fmla="*/ 1730661 w 6830200"/>
              <a:gd name="connsiteY11" fmla="*/ 3249998 h 324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30200" h="3249998">
                <a:moveTo>
                  <a:pt x="3769524" y="0"/>
                </a:moveTo>
                <a:lnTo>
                  <a:pt x="4646023" y="0"/>
                </a:lnTo>
                <a:lnTo>
                  <a:pt x="3060676" y="1594339"/>
                </a:lnTo>
                <a:lnTo>
                  <a:pt x="2184177" y="1594339"/>
                </a:lnTo>
                <a:close/>
                <a:moveTo>
                  <a:pt x="1585347" y="0"/>
                </a:moveTo>
                <a:lnTo>
                  <a:pt x="3401368" y="0"/>
                </a:lnTo>
                <a:lnTo>
                  <a:pt x="1816021" y="1594339"/>
                </a:lnTo>
                <a:lnTo>
                  <a:pt x="0" y="1594339"/>
                </a:lnTo>
                <a:close/>
                <a:moveTo>
                  <a:pt x="4962329" y="0"/>
                </a:moveTo>
                <a:lnTo>
                  <a:pt x="6830200" y="0"/>
                </a:lnTo>
                <a:lnTo>
                  <a:pt x="3598532" y="3249998"/>
                </a:lnTo>
                <a:lnTo>
                  <a:pt x="1730661" y="3249998"/>
                </a:lnTo>
                <a:close/>
              </a:path>
            </a:pathLst>
          </a:custGeom>
          <a:gradFill>
            <a:gsLst>
              <a:gs pos="0">
                <a:srgbClr val="214BAE">
                  <a:alpha val="95000"/>
                </a:srgbClr>
              </a:gs>
              <a:gs pos="100000">
                <a:srgbClr val="00B6F7">
                  <a:alpha val="90000"/>
                </a:srgbClr>
              </a:gs>
            </a:gsLst>
            <a:lin ang="2700000" scaled="0"/>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p:nvPr userDrawn="1"/>
        </p:nvCxnSpPr>
        <p:spPr>
          <a:xfrm>
            <a:off x="1374140" y="853440"/>
            <a:ext cx="1031176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标题占位符 1"/>
          <p:cNvSpPr>
            <a:spLocks noGrp="1"/>
          </p:cNvSpPr>
          <p:nvPr>
            <p:ph type="title"/>
            <p:custDataLst>
              <p:tags r:id="rId2"/>
            </p:custDataLst>
          </p:nvPr>
        </p:nvSpPr>
        <p:spPr>
          <a:xfrm>
            <a:off x="1618050" y="127705"/>
            <a:ext cx="10969200" cy="705600"/>
          </a:xfrm>
          <a:prstGeom prst="rect">
            <a:avLst/>
          </a:prstGeom>
        </p:spPr>
        <p:txBody>
          <a:bodyPr vert="horz" lIns="90170" tIns="46990" rIns="90170" bIns="46990" rtlCol="0" anchor="ctr" anchorCtr="0">
            <a:normAutofit/>
          </a:bodyPr>
          <a:lstStyle>
            <a:lvl1pPr>
              <a:defRPr sz="2800" b="1">
                <a:latin typeface="微软雅黑" panose="020B0503020204020204" charset="-122"/>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p:transition spd="slow" advTm="3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lumMod val="95000"/>
          </a:schemeClr>
        </a:solidFill>
        <a:effectLst/>
      </p:bgPr>
    </p:bg>
    <p:spTree>
      <p:nvGrpSpPr>
        <p:cNvPr id="1" name=""/>
        <p:cNvGrpSpPr/>
        <p:nvPr/>
      </p:nvGrpSpPr>
      <p:grpSpPr>
        <a:xfrm>
          <a:off x="0" y="0"/>
          <a:ext cx="0" cy="0"/>
          <a:chOff x="0" y="0"/>
          <a:chExt cx="0" cy="0"/>
        </a:xfrm>
      </p:grpSpPr>
    </p:spTree>
  </p:cSld>
  <p:clrMapOvr>
    <a:masterClrMapping/>
  </p:clrMapOvr>
  <p:transition spd="slow" advTm="3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transition spd="slow" advTm="3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9" name="矩形 8"/>
          <p:cNvSpPr/>
          <p:nvPr userDrawn="1"/>
        </p:nvSpPr>
        <p:spPr>
          <a:xfrm>
            <a:off x="622462" y="-171450"/>
            <a:ext cx="657396" cy="1179830"/>
          </a:xfrm>
          <a:prstGeom prst="rect">
            <a:avLst/>
          </a:prstGeom>
          <a:solidFill>
            <a:srgbClr val="0B83CF"/>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 name="标题 1"/>
          <p:cNvSpPr>
            <a:spLocks noGrp="1"/>
          </p:cNvSpPr>
          <p:nvPr>
            <p:ph type="title"/>
          </p:nvPr>
        </p:nvSpPr>
        <p:spPr>
          <a:xfrm>
            <a:off x="1414513" y="332105"/>
            <a:ext cx="7744572" cy="541020"/>
          </a:xfrm>
        </p:spPr>
        <p:txBody>
          <a:bodyPr/>
          <a:lstStyle>
            <a:lvl1pPr>
              <a:defRPr sz="2800" b="1">
                <a:latin typeface="+mn-lt"/>
                <a:ea typeface="+mn-lt"/>
              </a:defRPr>
            </a:lvl1pPr>
          </a:lstStyle>
          <a:p>
            <a:r>
              <a:rPr lang="zh-CN" altLang="en-US"/>
              <a:t>单击此处编辑母版标题样式</a:t>
            </a:r>
            <a:endParaRPr lang="zh-CN" altLang="en-US"/>
          </a:p>
        </p:txBody>
      </p:sp>
      <p:sp>
        <p:nvSpPr>
          <p:cNvPr id="3" name="矩形 2"/>
          <p:cNvSpPr/>
          <p:nvPr userDrawn="1"/>
        </p:nvSpPr>
        <p:spPr>
          <a:xfrm>
            <a:off x="0" y="6381115"/>
            <a:ext cx="12192635" cy="4762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Tree>
  </p:cSld>
  <p:clrMapOvr>
    <a:masterClrMapping/>
  </p:clrMapOvr>
  <p:transition spd="slow" advTm="3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34" name="矩形 33"/>
          <p:cNvSpPr/>
          <p:nvPr userDrawn="1"/>
        </p:nvSpPr>
        <p:spPr>
          <a:xfrm>
            <a:off x="635" y="0"/>
            <a:ext cx="12191365" cy="119126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sz="1900">
              <a:solidFill>
                <a:schemeClr val="tx1">
                  <a:lumMod val="75000"/>
                  <a:lumOff val="25000"/>
                </a:schemeClr>
              </a:solidFill>
              <a:sym typeface="+mn-ea"/>
            </a:endParaRPr>
          </a:p>
        </p:txBody>
      </p:sp>
      <p:pic>
        <p:nvPicPr>
          <p:cNvPr id="35" name="图片 34" descr="26760728_201741120000_2-"/>
          <p:cNvPicPr>
            <a:picLocks noChangeAspect="1"/>
          </p:cNvPicPr>
          <p:nvPr userDrawn="1"/>
        </p:nvPicPr>
        <p:blipFill>
          <a:blip r:embed="rId2"/>
          <a:stretch>
            <a:fillRect/>
          </a:stretch>
        </p:blipFill>
        <p:spPr>
          <a:xfrm>
            <a:off x="4721184" y="635"/>
            <a:ext cx="7470816" cy="1190625"/>
          </a:xfrm>
          <a:prstGeom prst="rect">
            <a:avLst/>
          </a:prstGeom>
        </p:spPr>
      </p:pic>
      <p:sp>
        <p:nvSpPr>
          <p:cNvPr id="6" name="矩形 5"/>
          <p:cNvSpPr/>
          <p:nvPr userDrawn="1"/>
        </p:nvSpPr>
        <p:spPr>
          <a:xfrm>
            <a:off x="622462" y="-171450"/>
            <a:ext cx="657396" cy="1179830"/>
          </a:xfrm>
          <a:prstGeom prst="rect">
            <a:avLst/>
          </a:prstGeom>
          <a:solidFill>
            <a:srgbClr val="0B83CF"/>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Tree>
  </p:cSld>
  <p:clrMapOvr>
    <a:masterClrMapping/>
  </p:clrMapOvr>
  <p:transition spd="slow" advTm="3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Tree>
  </p:cSld>
  <p:clrMapOvr>
    <a:masterClrMapping/>
  </p:clrMapOvr>
  <p:transition spd="slow" advTm="3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pic>
        <p:nvPicPr>
          <p:cNvPr id="8" name="图片 7" descr="15204952_084259204084_2"/>
          <p:cNvPicPr>
            <a:picLocks noChangeAspect="1"/>
          </p:cNvPicPr>
          <p:nvPr userDrawn="1"/>
        </p:nvPicPr>
        <p:blipFill>
          <a:blip r:embed="rId2"/>
          <a:srcRect l="4089" b="11642"/>
          <a:stretch>
            <a:fillRect/>
          </a:stretch>
        </p:blipFill>
        <p:spPr>
          <a:xfrm>
            <a:off x="0" y="893"/>
            <a:ext cx="12191365" cy="6856214"/>
          </a:xfrm>
          <a:prstGeom prst="rect">
            <a:avLst/>
          </a:prstGeom>
        </p:spPr>
      </p:pic>
      <p:sp>
        <p:nvSpPr>
          <p:cNvPr id="18" name="矩形 17"/>
          <p:cNvSpPr/>
          <p:nvPr userDrawn="1"/>
        </p:nvSpPr>
        <p:spPr>
          <a:xfrm>
            <a:off x="1905" y="-1646"/>
            <a:ext cx="12187555" cy="6870815"/>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9" name="矩形 8"/>
          <p:cNvSpPr/>
          <p:nvPr userDrawn="1"/>
        </p:nvSpPr>
        <p:spPr>
          <a:xfrm>
            <a:off x="489077" y="1078230"/>
            <a:ext cx="11213845" cy="4309110"/>
          </a:xfrm>
          <a:prstGeom prst="rect">
            <a:avLst/>
          </a:prstGeom>
          <a:solidFill>
            <a:srgbClr val="0B83CF">
              <a:alpha val="79000"/>
            </a:srgbClr>
          </a:solidFill>
          <a:ln>
            <a:noFill/>
          </a:ln>
          <a:effectLst>
            <a:outerShdw blurRad="228600" dist="279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3" name="图片 2" descr="30780370_202929460083_2"/>
          <p:cNvPicPr>
            <a:picLocks noChangeAspect="1"/>
          </p:cNvPicPr>
          <p:nvPr userDrawn="1"/>
        </p:nvPicPr>
        <p:blipFill>
          <a:blip r:embed="rId2"/>
          <a:srcRect b="7373"/>
          <a:stretch>
            <a:fillRect/>
          </a:stretch>
        </p:blipFill>
        <p:spPr>
          <a:xfrm>
            <a:off x="0" y="893"/>
            <a:ext cx="12198985" cy="6856214"/>
          </a:xfrm>
          <a:prstGeom prst="rect">
            <a:avLst/>
          </a:prstGeom>
        </p:spPr>
      </p:pic>
      <p:sp>
        <p:nvSpPr>
          <p:cNvPr id="7" name="矩形 6"/>
          <p:cNvSpPr/>
          <p:nvPr userDrawn="1"/>
        </p:nvSpPr>
        <p:spPr>
          <a:xfrm>
            <a:off x="6985" y="2665095"/>
            <a:ext cx="12192000" cy="2920365"/>
          </a:xfrm>
          <a:prstGeom prst="rect">
            <a:avLst/>
          </a:prstGeom>
          <a:solidFill>
            <a:srgbClr val="0B83CF">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1_内容与标题">
    <p:spTree>
      <p:nvGrpSpPr>
        <p:cNvPr id="1" name=""/>
        <p:cNvGrpSpPr/>
        <p:nvPr/>
      </p:nvGrpSpPr>
      <p:grpSpPr>
        <a:xfrm>
          <a:off x="0" y="0"/>
          <a:ext cx="0" cy="0"/>
          <a:chOff x="0" y="0"/>
          <a:chExt cx="0" cy="0"/>
        </a:xfrm>
      </p:grpSpPr>
      <p:pic>
        <p:nvPicPr>
          <p:cNvPr id="8" name="http://photo-static-api.fotomore.com/creative/vcg/400/new/VCG41N1075586420.jpg" descr="&amp;pky310_sjzg_VCG41N1075586420&amp;2&amp;src_toppic_inpsrchzd1&amp;"/>
          <p:cNvPicPr>
            <a:picLocks noChangeAspect="1"/>
          </p:cNvPicPr>
          <p:nvPr userDrawn="1"/>
        </p:nvPicPr>
        <p:blipFill>
          <a:blip r:embed="rId2">
            <a:alphaModFix amt="82000"/>
          </a:blip>
          <a:srcRect b="32028"/>
          <a:stretch>
            <a:fillRect/>
          </a:stretch>
        </p:blipFill>
        <p:spPr>
          <a:xfrm flipH="1">
            <a:off x="0" y="1124585"/>
            <a:ext cx="12191365" cy="4211955"/>
          </a:xfrm>
          <a:prstGeom prst="rect">
            <a:avLst/>
          </a:prstGeom>
          <a:effectLst>
            <a:outerShdw blurRad="50800" dist="38100" dir="2700000" algn="tl" rotWithShape="0">
              <a:prstClr val="black">
                <a:alpha val="40000"/>
              </a:prstClr>
            </a:outerShdw>
          </a:effectLst>
        </p:spPr>
      </p:pic>
      <p:pic>
        <p:nvPicPr>
          <p:cNvPr id="4" name="http://photo-static-api.fotomore.com/creative/vcg/400/version23/VCG41157506295.jpg" descr="&amp;pky130_sjzg_VCG41157506295&amp;2&amp;src_toppic_inpsrchzd1&amp;"/>
          <p:cNvPicPr>
            <a:picLocks noChangeAspect="1"/>
          </p:cNvPicPr>
          <p:nvPr userDrawn="1"/>
        </p:nvPicPr>
        <p:blipFill>
          <a:blip r:embed="rId3">
            <a:alphaModFix amt="89000"/>
          </a:blip>
          <a:stretch>
            <a:fillRect/>
          </a:stretch>
        </p:blipFill>
        <p:spPr>
          <a:xfrm>
            <a:off x="778078" y="-372745"/>
            <a:ext cx="3477531" cy="6384290"/>
          </a:xfrm>
          <a:prstGeom prst="rect">
            <a:avLst/>
          </a:prstGeom>
          <a:effectLst>
            <a:outerShdw blurRad="203200" dist="241300" dir="2700000" algn="tl" rotWithShape="0">
              <a:prstClr val="black">
                <a:alpha val="34000"/>
              </a:prstClr>
            </a:outerShdw>
          </a:effectLst>
        </p:spPr>
      </p:pic>
      <p:sp>
        <p:nvSpPr>
          <p:cNvPr id="5" name="矩形 4"/>
          <p:cNvSpPr/>
          <p:nvPr userDrawn="1"/>
        </p:nvSpPr>
        <p:spPr>
          <a:xfrm>
            <a:off x="3718893" y="5516880"/>
            <a:ext cx="947667" cy="775970"/>
          </a:xfrm>
          <a:prstGeom prst="rect">
            <a:avLst/>
          </a:prstGeom>
          <a:noFill/>
          <a:ln w="28575">
            <a:solidFill>
              <a:srgbClr val="0B83CF"/>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1" name="矩形 20"/>
          <p:cNvSpPr/>
          <p:nvPr userDrawn="1"/>
        </p:nvSpPr>
        <p:spPr>
          <a:xfrm>
            <a:off x="4583354" y="5045075"/>
            <a:ext cx="428101" cy="291465"/>
          </a:xfrm>
          <a:prstGeom prst="rect">
            <a:avLst/>
          </a:prstGeom>
          <a:solidFill>
            <a:srgbClr val="7FAAE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900">
              <a:sym typeface="+mn-ea"/>
            </a:endParaRPr>
          </a:p>
        </p:txBody>
      </p:sp>
      <p:sp>
        <p:nvSpPr>
          <p:cNvPr id="22" name="矩形 21"/>
          <p:cNvSpPr/>
          <p:nvPr userDrawn="1"/>
        </p:nvSpPr>
        <p:spPr>
          <a:xfrm>
            <a:off x="5087675" y="4797425"/>
            <a:ext cx="237552" cy="167640"/>
          </a:xfrm>
          <a:prstGeom prst="rect">
            <a:avLst/>
          </a:prstGeom>
          <a:solidFill>
            <a:srgbClr val="7FAAE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Tree>
  </p:cSld>
  <p:clrMapOvr>
    <a:masterClrMapping/>
  </p:clrMapOvr>
  <p:transition spd="slow" advTm="3000">
    <p:wip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ransition spd="slow" advTm="3000">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808480" y="2462530"/>
            <a:ext cx="8992235" cy="1322070"/>
          </a:xfrm>
          <a:prstGeom prst="rect">
            <a:avLst/>
          </a:prstGeom>
          <a:solidFill>
            <a:schemeClr val="bg1">
              <a:alpha val="8000"/>
            </a:schemeClr>
          </a:solidFill>
        </p:spPr>
        <p:txBody>
          <a:bodyPr wrap="square" rtlCol="0" anchor="t">
            <a:spAutoFit/>
          </a:bodyPr>
          <a:lstStyle/>
          <a:p>
            <a:pPr algn="ctr"/>
            <a:r>
              <a:rPr lang="zh-CN" altLang="en-US" sz="4000" b="1" spc="600">
                <a:solidFill>
                  <a:schemeClr val="bg2"/>
                </a:solidFill>
                <a:latin typeface="等线" panose="02010600030101010101" pitchFamily="2" charset="-122"/>
                <a:ea typeface="等线" panose="02010600030101010101" pitchFamily="2" charset="-122"/>
                <a:cs typeface="等线" panose="02010600030101010101" pitchFamily="2" charset="-122"/>
                <a:sym typeface="+mn-ea"/>
              </a:rPr>
              <a:t>智慧城域网工程实践</a:t>
            </a:r>
            <a:endParaRPr lang="zh-CN" altLang="en-US" sz="4000" b="1" spc="600" dirty="0">
              <a:solidFill>
                <a:schemeClr val="bg2"/>
              </a:solidFill>
              <a:effectLst/>
              <a:latin typeface="等线" panose="02010600030101010101" pitchFamily="2" charset="-122"/>
              <a:ea typeface="等线" panose="02010600030101010101" pitchFamily="2" charset="-122"/>
              <a:cs typeface="等线" panose="02010600030101010101" pitchFamily="2" charset="-122"/>
              <a:sym typeface="+mn-ea"/>
            </a:endParaRPr>
          </a:p>
          <a:p>
            <a:pPr algn="ctr"/>
            <a:r>
              <a:rPr lang="zh-CN" altLang="en-US" sz="4000" b="1" spc="600" dirty="0">
                <a:solidFill>
                  <a:schemeClr val="bg2"/>
                </a:solidFill>
                <a:effectLst/>
                <a:latin typeface="等线" panose="02010600030101010101" pitchFamily="2" charset="-122"/>
                <a:ea typeface="等线" panose="02010600030101010101" pitchFamily="2" charset="-122"/>
                <a:cs typeface="等线" panose="02010600030101010101" pitchFamily="2" charset="-122"/>
                <a:sym typeface="+mn-ea"/>
              </a:rPr>
              <a:t>赛道介绍</a:t>
            </a:r>
            <a:endParaRPr lang="zh-CN" altLang="en-US" sz="4000" b="1" spc="600" dirty="0">
              <a:solidFill>
                <a:schemeClr val="bg2"/>
              </a:solidFill>
              <a:effectLst/>
              <a:latin typeface="等线" panose="02010600030101010101" pitchFamily="2" charset="-122"/>
              <a:ea typeface="等线" panose="02010600030101010101" pitchFamily="2" charset="-122"/>
              <a:cs typeface="等线"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normAutofit/>
          </a:bodyPr>
          <a:lstStyle/>
          <a:p>
            <a:r>
              <a:rPr lang="zh-CN" altLang="en-US" dirty="0">
                <a:solidFill>
                  <a:schemeClr val="tx1">
                    <a:lumMod val="75000"/>
                    <a:lumOff val="25000"/>
                  </a:schemeClr>
                </a:solidFill>
                <a:cs typeface="微软雅黑" panose="020B0503020204020204" charset="-122"/>
                <a:sym typeface="+mn-ea"/>
              </a:rPr>
              <a:t>行业背景</a:t>
            </a:r>
            <a:endParaRPr lang="zh-CN" altLang="en-US" dirty="0">
              <a:solidFill>
                <a:schemeClr val="tx1">
                  <a:lumMod val="75000"/>
                  <a:lumOff val="25000"/>
                </a:schemeClr>
              </a:solidFill>
              <a:cs typeface="微软雅黑" panose="020B0503020204020204" charset="-122"/>
              <a:sym typeface="+mn-ea"/>
            </a:endParaRPr>
          </a:p>
        </p:txBody>
      </p:sp>
      <p:grpSp>
        <p:nvGrpSpPr>
          <p:cNvPr id="1093" name="组合 1092"/>
          <p:cNvGrpSpPr/>
          <p:nvPr/>
        </p:nvGrpSpPr>
        <p:grpSpPr>
          <a:xfrm>
            <a:off x="704849" y="1666875"/>
            <a:ext cx="9648825" cy="4562476"/>
            <a:chOff x="956130" y="983783"/>
            <a:chExt cx="11035697" cy="5294035"/>
          </a:xfrm>
        </p:grpSpPr>
        <p:sp>
          <p:nvSpPr>
            <p:cNvPr id="2" name="矩形: 圆角 1"/>
            <p:cNvSpPr/>
            <p:nvPr/>
          </p:nvSpPr>
          <p:spPr>
            <a:xfrm>
              <a:off x="5181600" y="2508040"/>
              <a:ext cx="1371600" cy="288759"/>
            </a:xfrm>
            <a:prstGeom prst="roundRect">
              <a:avLst/>
            </a:prstGeom>
            <a:solidFill>
              <a:srgbClr val="0B8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视频</a:t>
              </a:r>
              <a:r>
                <a:rPr lang="en-US" altLang="zh-CN" sz="1600" dirty="0"/>
                <a:t>IPTV</a:t>
              </a:r>
              <a:endParaRPr lang="zh-CN" altLang="en-US" sz="1600" dirty="0"/>
            </a:p>
          </p:txBody>
        </p:sp>
        <p:sp>
          <p:nvSpPr>
            <p:cNvPr id="3" name="矩形: 圆角 2"/>
            <p:cNvSpPr/>
            <p:nvPr/>
          </p:nvSpPr>
          <p:spPr>
            <a:xfrm>
              <a:off x="3238500" y="2508039"/>
              <a:ext cx="1371600" cy="288759"/>
            </a:xfrm>
            <a:prstGeom prst="roundRect">
              <a:avLst/>
            </a:prstGeom>
            <a:solidFill>
              <a:srgbClr val="0B8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数据上网</a:t>
              </a:r>
              <a:endParaRPr lang="zh-CN" altLang="en-US" sz="1600" dirty="0"/>
            </a:p>
          </p:txBody>
        </p:sp>
        <p:sp>
          <p:nvSpPr>
            <p:cNvPr id="4" name="矩形: 圆角 3"/>
            <p:cNvSpPr/>
            <p:nvPr/>
          </p:nvSpPr>
          <p:spPr>
            <a:xfrm>
              <a:off x="7308509" y="2503525"/>
              <a:ext cx="1371600" cy="288759"/>
            </a:xfrm>
            <a:prstGeom prst="roundRect">
              <a:avLst/>
            </a:prstGeom>
            <a:solidFill>
              <a:srgbClr val="0B8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语音</a:t>
              </a:r>
              <a:r>
                <a:rPr lang="en-US" altLang="zh-CN" sz="1600" dirty="0"/>
                <a:t>VoIP</a:t>
              </a:r>
              <a:endParaRPr lang="zh-CN" altLang="en-US" sz="1600" dirty="0"/>
            </a:p>
          </p:txBody>
        </p:sp>
        <p:sp>
          <p:nvSpPr>
            <p:cNvPr id="5" name="矩形: 圆角 4"/>
            <p:cNvSpPr/>
            <p:nvPr/>
          </p:nvSpPr>
          <p:spPr>
            <a:xfrm>
              <a:off x="5181600" y="3217864"/>
              <a:ext cx="1371600" cy="288759"/>
            </a:xfrm>
            <a:prstGeom prst="roundRect">
              <a:avLst/>
            </a:prstGeom>
            <a:solidFill>
              <a:srgbClr val="0B8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多业务</a:t>
              </a:r>
              <a:endParaRPr lang="zh-CN" altLang="en-US" sz="1400" dirty="0"/>
            </a:p>
          </p:txBody>
        </p:sp>
        <p:sp>
          <p:nvSpPr>
            <p:cNvPr id="6" name="矩形: 圆角 5"/>
            <p:cNvSpPr/>
            <p:nvPr/>
          </p:nvSpPr>
          <p:spPr>
            <a:xfrm>
              <a:off x="5162550" y="4245706"/>
              <a:ext cx="1371600" cy="701841"/>
            </a:xfrm>
            <a:prstGeom prst="roundRect">
              <a:avLst/>
            </a:prstGeom>
            <a:solidFill>
              <a:srgbClr val="C6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智慧城域网</a:t>
              </a:r>
              <a:endParaRPr lang="en-US" altLang="zh-CN" sz="1600" dirty="0"/>
            </a:p>
          </p:txBody>
        </p:sp>
        <p:sp>
          <p:nvSpPr>
            <p:cNvPr id="7" name="矩形: 圆角 6"/>
            <p:cNvSpPr/>
            <p:nvPr/>
          </p:nvSpPr>
          <p:spPr>
            <a:xfrm>
              <a:off x="3022604" y="4448932"/>
              <a:ext cx="1371600" cy="288759"/>
            </a:xfrm>
            <a:prstGeom prst="roundRect">
              <a:avLst/>
            </a:prstGeom>
            <a:solidFill>
              <a:srgbClr val="0B8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多接入</a:t>
              </a:r>
              <a:endParaRPr lang="zh-CN" altLang="en-US" sz="1400" dirty="0"/>
            </a:p>
          </p:txBody>
        </p:sp>
        <p:sp>
          <p:nvSpPr>
            <p:cNvPr id="10" name="矩形: 圆角 9"/>
            <p:cNvSpPr/>
            <p:nvPr/>
          </p:nvSpPr>
          <p:spPr>
            <a:xfrm>
              <a:off x="7294119" y="4437282"/>
              <a:ext cx="1371600" cy="288759"/>
            </a:xfrm>
            <a:prstGeom prst="roundRect">
              <a:avLst/>
            </a:prstGeom>
            <a:solidFill>
              <a:srgbClr val="0B8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多场景</a:t>
              </a:r>
              <a:endParaRPr lang="zh-CN" altLang="en-US" sz="1400" dirty="0"/>
            </a:p>
          </p:txBody>
        </p:sp>
        <p:pic>
          <p:nvPicPr>
            <p:cNvPr id="13" name="图片 12"/>
            <p:cNvPicPr>
              <a:picLocks noChangeAspect="1"/>
            </p:cNvPicPr>
            <p:nvPr/>
          </p:nvPicPr>
          <p:blipFill>
            <a:blip r:embed="rId1"/>
            <a:stretch>
              <a:fillRect/>
            </a:stretch>
          </p:blipFill>
          <p:spPr>
            <a:xfrm>
              <a:off x="3250290" y="1662943"/>
              <a:ext cx="1359810" cy="840581"/>
            </a:xfrm>
            <a:prstGeom prst="rect">
              <a:avLst/>
            </a:prstGeom>
          </p:spPr>
        </p:pic>
        <p:pic>
          <p:nvPicPr>
            <p:cNvPr id="1028" name="Picture 4" descr="How a Cloud VoIP System Can Help Your Remote Employe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408" y="1619866"/>
              <a:ext cx="1359810" cy="883658"/>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圆角 15"/>
            <p:cNvSpPr/>
            <p:nvPr/>
          </p:nvSpPr>
          <p:spPr>
            <a:xfrm>
              <a:off x="4762500" y="996584"/>
              <a:ext cx="945240" cy="288759"/>
            </a:xfrm>
            <a:prstGeom prst="roundRect">
              <a:avLst/>
            </a:prstGeom>
            <a:solidFill>
              <a:srgbClr val="0B8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点播</a:t>
              </a:r>
              <a:endParaRPr lang="zh-CN" altLang="en-US" sz="1400" dirty="0"/>
            </a:p>
          </p:txBody>
        </p:sp>
        <p:sp>
          <p:nvSpPr>
            <p:cNvPr id="17" name="矩形: 圆角 16"/>
            <p:cNvSpPr/>
            <p:nvPr/>
          </p:nvSpPr>
          <p:spPr>
            <a:xfrm>
              <a:off x="6076950" y="983783"/>
              <a:ext cx="945240" cy="288759"/>
            </a:xfrm>
            <a:prstGeom prst="roundRect">
              <a:avLst/>
            </a:prstGeom>
            <a:solidFill>
              <a:srgbClr val="0B8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直播</a:t>
              </a:r>
              <a:endParaRPr lang="zh-CN" altLang="en-US" sz="1400" dirty="0"/>
            </a:p>
          </p:txBody>
        </p:sp>
        <p:cxnSp>
          <p:nvCxnSpPr>
            <p:cNvPr id="19" name="直接连接符 18"/>
            <p:cNvCxnSpPr>
              <a:stCxn id="16" idx="2"/>
            </p:cNvCxnSpPr>
            <p:nvPr/>
          </p:nvCxnSpPr>
          <p:spPr>
            <a:xfrm flipH="1">
              <a:off x="5226726" y="1285343"/>
              <a:ext cx="8394" cy="1832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6534150" y="1276340"/>
              <a:ext cx="4197" cy="201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flipV="1">
              <a:off x="5235120" y="1466879"/>
              <a:ext cx="1299030" cy="90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5866716" y="1483158"/>
              <a:ext cx="8394" cy="1832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IPTV: o que é? Como funciona? Descubra aqui! - Resetando Blo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1657418"/>
              <a:ext cx="1359811" cy="848825"/>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直接连接符 27"/>
            <p:cNvCxnSpPr/>
            <p:nvPr/>
          </p:nvCxnSpPr>
          <p:spPr>
            <a:xfrm flipH="1">
              <a:off x="3915906" y="2792284"/>
              <a:ext cx="8394" cy="1832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2" idx="2"/>
              <a:endCxn id="5" idx="0"/>
            </p:cNvCxnSpPr>
            <p:nvPr/>
          </p:nvCxnSpPr>
          <p:spPr>
            <a:xfrm>
              <a:off x="5867400" y="2796799"/>
              <a:ext cx="0" cy="4210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4" name="直接连接符 1023"/>
            <p:cNvCxnSpPr/>
            <p:nvPr/>
          </p:nvCxnSpPr>
          <p:spPr>
            <a:xfrm flipH="1">
              <a:off x="7979919" y="2792283"/>
              <a:ext cx="8394" cy="1832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5" name="直接连接符 1024"/>
            <p:cNvCxnSpPr/>
            <p:nvPr/>
          </p:nvCxnSpPr>
          <p:spPr>
            <a:xfrm flipH="1" flipV="1">
              <a:off x="3918168" y="2951263"/>
              <a:ext cx="4082832" cy="205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36" name="矩形: 圆角 1035"/>
            <p:cNvSpPr/>
            <p:nvPr/>
          </p:nvSpPr>
          <p:spPr>
            <a:xfrm>
              <a:off x="1638300" y="1235104"/>
              <a:ext cx="945240" cy="288759"/>
            </a:xfrm>
            <a:prstGeom prst="roundRect">
              <a:avLst/>
            </a:prstGeom>
            <a:solidFill>
              <a:srgbClr val="0B8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err="1"/>
                <a:t>PPPoE</a:t>
              </a:r>
              <a:endParaRPr lang="zh-CN" altLang="en-US" sz="1400" dirty="0"/>
            </a:p>
          </p:txBody>
        </p:sp>
        <p:sp>
          <p:nvSpPr>
            <p:cNvPr id="1037" name="矩形: 圆角 1036"/>
            <p:cNvSpPr/>
            <p:nvPr/>
          </p:nvSpPr>
          <p:spPr>
            <a:xfrm>
              <a:off x="1632405" y="1714568"/>
              <a:ext cx="945240" cy="288759"/>
            </a:xfrm>
            <a:prstGeom prst="roundRect">
              <a:avLst/>
            </a:prstGeom>
            <a:solidFill>
              <a:srgbClr val="0B8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err="1"/>
                <a:t>IPoE</a:t>
              </a:r>
              <a:endParaRPr lang="zh-CN" altLang="en-US" sz="1400" dirty="0"/>
            </a:p>
          </p:txBody>
        </p:sp>
        <p:sp>
          <p:nvSpPr>
            <p:cNvPr id="1038" name="矩形: 圆角 1037"/>
            <p:cNvSpPr/>
            <p:nvPr/>
          </p:nvSpPr>
          <p:spPr>
            <a:xfrm>
              <a:off x="1617320" y="2218456"/>
              <a:ext cx="945240" cy="288759"/>
            </a:xfrm>
            <a:prstGeom prst="roundRect">
              <a:avLst/>
            </a:prstGeom>
            <a:solidFill>
              <a:srgbClr val="0B8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DHCP</a:t>
              </a:r>
              <a:endParaRPr lang="zh-CN" altLang="en-US" sz="1400" dirty="0"/>
            </a:p>
          </p:txBody>
        </p:sp>
        <p:sp>
          <p:nvSpPr>
            <p:cNvPr id="1039" name="矩形: 圆角 1038"/>
            <p:cNvSpPr/>
            <p:nvPr/>
          </p:nvSpPr>
          <p:spPr>
            <a:xfrm>
              <a:off x="1638300" y="2722344"/>
              <a:ext cx="945240" cy="288759"/>
            </a:xfrm>
            <a:prstGeom prst="roundRect">
              <a:avLst/>
            </a:prstGeom>
            <a:solidFill>
              <a:srgbClr val="0B8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专线</a:t>
              </a:r>
              <a:endParaRPr lang="zh-CN" altLang="en-US" sz="1400" dirty="0"/>
            </a:p>
          </p:txBody>
        </p:sp>
        <p:cxnSp>
          <p:nvCxnSpPr>
            <p:cNvPr id="1040" name="直接连接符 1039"/>
            <p:cNvCxnSpPr/>
            <p:nvPr/>
          </p:nvCxnSpPr>
          <p:spPr>
            <a:xfrm>
              <a:off x="2906308" y="1367449"/>
              <a:ext cx="0" cy="1480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5" name="直接连接符 1044"/>
            <p:cNvCxnSpPr/>
            <p:nvPr/>
          </p:nvCxnSpPr>
          <p:spPr>
            <a:xfrm flipH="1">
              <a:off x="2577645" y="1371853"/>
              <a:ext cx="3262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8" name="直接连接符 1047"/>
            <p:cNvCxnSpPr/>
            <p:nvPr/>
          </p:nvCxnSpPr>
          <p:spPr>
            <a:xfrm flipH="1">
              <a:off x="2568120" y="1855246"/>
              <a:ext cx="335807" cy="37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1" name="直接连接符 1050"/>
            <p:cNvCxnSpPr/>
            <p:nvPr/>
          </p:nvCxnSpPr>
          <p:spPr>
            <a:xfrm flipH="1">
              <a:off x="2555416" y="2331009"/>
              <a:ext cx="335807" cy="37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2" name="直接连接符 1051"/>
            <p:cNvCxnSpPr/>
            <p:nvPr/>
          </p:nvCxnSpPr>
          <p:spPr>
            <a:xfrm flipH="1">
              <a:off x="2566130" y="2837367"/>
              <a:ext cx="335807" cy="37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5" name="直接连接符 1054"/>
            <p:cNvCxnSpPr/>
            <p:nvPr/>
          </p:nvCxnSpPr>
          <p:spPr>
            <a:xfrm flipH="1">
              <a:off x="2902634" y="2107561"/>
              <a:ext cx="335807" cy="37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56" name="矩形: 圆角 1055"/>
            <p:cNvSpPr/>
            <p:nvPr/>
          </p:nvSpPr>
          <p:spPr>
            <a:xfrm>
              <a:off x="9356751" y="1710866"/>
              <a:ext cx="945240" cy="288759"/>
            </a:xfrm>
            <a:prstGeom prst="roundRect">
              <a:avLst/>
            </a:prstGeom>
            <a:solidFill>
              <a:srgbClr val="0B8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SIP</a:t>
              </a:r>
              <a:endParaRPr lang="zh-CN" altLang="en-US" sz="1400" dirty="0"/>
            </a:p>
          </p:txBody>
        </p:sp>
        <p:sp>
          <p:nvSpPr>
            <p:cNvPr id="1057" name="矩形: 圆角 1056"/>
            <p:cNvSpPr/>
            <p:nvPr/>
          </p:nvSpPr>
          <p:spPr>
            <a:xfrm>
              <a:off x="9356751" y="2198663"/>
              <a:ext cx="945240" cy="288759"/>
            </a:xfrm>
            <a:prstGeom prst="roundRect">
              <a:avLst/>
            </a:prstGeom>
            <a:solidFill>
              <a:srgbClr val="0B8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H.248</a:t>
              </a:r>
              <a:endParaRPr lang="zh-CN" altLang="en-US" sz="1400" dirty="0"/>
            </a:p>
          </p:txBody>
        </p:sp>
        <p:cxnSp>
          <p:nvCxnSpPr>
            <p:cNvPr id="1058" name="直接连接符 1057"/>
            <p:cNvCxnSpPr/>
            <p:nvPr/>
          </p:nvCxnSpPr>
          <p:spPr>
            <a:xfrm flipH="1">
              <a:off x="8670584" y="2107561"/>
              <a:ext cx="335807" cy="37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9" name="直接连接符 1058"/>
            <p:cNvCxnSpPr/>
            <p:nvPr/>
          </p:nvCxnSpPr>
          <p:spPr>
            <a:xfrm flipH="1">
              <a:off x="9006391" y="1855245"/>
              <a:ext cx="1183" cy="4877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1" name="直接连接符 1060"/>
            <p:cNvCxnSpPr/>
            <p:nvPr/>
          </p:nvCxnSpPr>
          <p:spPr>
            <a:xfrm flipH="1">
              <a:off x="9004025" y="1871086"/>
              <a:ext cx="335807" cy="37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2" name="直接连接符 1061"/>
            <p:cNvCxnSpPr/>
            <p:nvPr/>
          </p:nvCxnSpPr>
          <p:spPr>
            <a:xfrm flipH="1">
              <a:off x="9012199" y="2349609"/>
              <a:ext cx="335807" cy="37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63" name="矩形: 圆角 1062"/>
            <p:cNvSpPr/>
            <p:nvPr/>
          </p:nvSpPr>
          <p:spPr>
            <a:xfrm>
              <a:off x="967920" y="4123725"/>
              <a:ext cx="1371600" cy="288759"/>
            </a:xfrm>
            <a:prstGeom prst="roundRect">
              <a:avLst/>
            </a:prstGeom>
            <a:solidFill>
              <a:srgbClr val="0B8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数据上网</a:t>
              </a:r>
              <a:endParaRPr lang="zh-CN" altLang="en-US" sz="1600" dirty="0"/>
            </a:p>
          </p:txBody>
        </p:sp>
        <p:pic>
          <p:nvPicPr>
            <p:cNvPr id="1064" name="图片 1063"/>
            <p:cNvPicPr>
              <a:picLocks noChangeAspect="1"/>
            </p:cNvPicPr>
            <p:nvPr/>
          </p:nvPicPr>
          <p:blipFill>
            <a:blip r:embed="rId1"/>
            <a:stretch>
              <a:fillRect/>
            </a:stretch>
          </p:blipFill>
          <p:spPr>
            <a:xfrm>
              <a:off x="979710" y="3311316"/>
              <a:ext cx="1359810" cy="840581"/>
            </a:xfrm>
            <a:prstGeom prst="rect">
              <a:avLst/>
            </a:prstGeom>
          </p:spPr>
        </p:pic>
        <p:sp>
          <p:nvSpPr>
            <p:cNvPr id="1065" name="矩形: 圆角 1064"/>
            <p:cNvSpPr/>
            <p:nvPr/>
          </p:nvSpPr>
          <p:spPr>
            <a:xfrm>
              <a:off x="956130" y="5580544"/>
              <a:ext cx="1371600" cy="288759"/>
            </a:xfrm>
            <a:prstGeom prst="roundRect">
              <a:avLst/>
            </a:prstGeom>
            <a:solidFill>
              <a:srgbClr val="0B8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数据上网</a:t>
              </a:r>
              <a:endParaRPr lang="zh-CN" altLang="en-US" sz="1600" dirty="0"/>
            </a:p>
          </p:txBody>
        </p:sp>
        <p:pic>
          <p:nvPicPr>
            <p:cNvPr id="1066" name="图片 1065"/>
            <p:cNvPicPr>
              <a:picLocks noChangeAspect="1"/>
            </p:cNvPicPr>
            <p:nvPr/>
          </p:nvPicPr>
          <p:blipFill>
            <a:blip r:embed="rId1"/>
            <a:stretch>
              <a:fillRect/>
            </a:stretch>
          </p:blipFill>
          <p:spPr>
            <a:xfrm>
              <a:off x="967920" y="4744973"/>
              <a:ext cx="1359810" cy="840581"/>
            </a:xfrm>
            <a:prstGeom prst="rect">
              <a:avLst/>
            </a:prstGeom>
          </p:spPr>
        </p:pic>
        <p:cxnSp>
          <p:nvCxnSpPr>
            <p:cNvPr id="1067" name="直接连接符 1066"/>
            <p:cNvCxnSpPr/>
            <p:nvPr/>
          </p:nvCxnSpPr>
          <p:spPr>
            <a:xfrm flipH="1">
              <a:off x="2339520" y="3906261"/>
              <a:ext cx="3262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8" name="直接连接符 1067"/>
            <p:cNvCxnSpPr/>
            <p:nvPr/>
          </p:nvCxnSpPr>
          <p:spPr>
            <a:xfrm flipH="1">
              <a:off x="2327730" y="5213675"/>
              <a:ext cx="3262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9" name="直接连接符 1068"/>
            <p:cNvCxnSpPr/>
            <p:nvPr/>
          </p:nvCxnSpPr>
          <p:spPr>
            <a:xfrm flipH="1">
              <a:off x="2686041" y="4593310"/>
              <a:ext cx="3262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0" name="直接连接符 1069"/>
            <p:cNvCxnSpPr/>
            <p:nvPr/>
          </p:nvCxnSpPr>
          <p:spPr>
            <a:xfrm>
              <a:off x="2674245" y="3906261"/>
              <a:ext cx="0" cy="13074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76" name="矩形: 圆角 1075"/>
            <p:cNvSpPr/>
            <p:nvPr/>
          </p:nvSpPr>
          <p:spPr>
            <a:xfrm>
              <a:off x="10605970" y="3122623"/>
              <a:ext cx="1371600" cy="288759"/>
            </a:xfrm>
            <a:prstGeom prst="roundRect">
              <a:avLst/>
            </a:prstGeom>
            <a:solidFill>
              <a:srgbClr val="0B8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语音</a:t>
              </a:r>
              <a:r>
                <a:rPr lang="en-US" altLang="zh-CN" sz="1600" dirty="0"/>
                <a:t>VoIP</a:t>
              </a:r>
              <a:endParaRPr lang="zh-CN" altLang="en-US" sz="1600" dirty="0"/>
            </a:p>
          </p:txBody>
        </p:sp>
        <p:pic>
          <p:nvPicPr>
            <p:cNvPr id="1077" name="Picture 4" descr="How a Cloud VoIP System Can Help Your Remote Employe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5869" y="2238964"/>
              <a:ext cx="1359810" cy="883658"/>
            </a:xfrm>
            <a:prstGeom prst="rect">
              <a:avLst/>
            </a:prstGeom>
            <a:noFill/>
            <a:extLst>
              <a:ext uri="{909E8E84-426E-40DD-AFC4-6F175D3DCCD1}">
                <a14:hiddenFill xmlns:a14="http://schemas.microsoft.com/office/drawing/2010/main">
                  <a:solidFill>
                    <a:srgbClr val="FFFFFF"/>
                  </a:solidFill>
                </a14:hiddenFill>
              </a:ext>
            </a:extLst>
          </p:spPr>
        </p:pic>
        <p:sp>
          <p:nvSpPr>
            <p:cNvPr id="1078" name="矩形: 圆角 1077"/>
            <p:cNvSpPr/>
            <p:nvPr/>
          </p:nvSpPr>
          <p:spPr>
            <a:xfrm>
              <a:off x="10617861" y="4610099"/>
              <a:ext cx="1371600" cy="288759"/>
            </a:xfrm>
            <a:prstGeom prst="roundRect">
              <a:avLst/>
            </a:prstGeom>
            <a:solidFill>
              <a:srgbClr val="0B8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语音</a:t>
              </a:r>
              <a:r>
                <a:rPr lang="en-US" altLang="zh-CN" sz="1600" dirty="0"/>
                <a:t>VoIP</a:t>
              </a:r>
              <a:endParaRPr lang="zh-CN" altLang="en-US" sz="1600" dirty="0"/>
            </a:p>
          </p:txBody>
        </p:sp>
        <p:pic>
          <p:nvPicPr>
            <p:cNvPr id="1079" name="Picture 4" descr="How a Cloud VoIP System Can Help Your Remote Employe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7760" y="3726440"/>
              <a:ext cx="1359810" cy="883658"/>
            </a:xfrm>
            <a:prstGeom prst="rect">
              <a:avLst/>
            </a:prstGeom>
            <a:noFill/>
            <a:extLst>
              <a:ext uri="{909E8E84-426E-40DD-AFC4-6F175D3DCCD1}">
                <a14:hiddenFill xmlns:a14="http://schemas.microsoft.com/office/drawing/2010/main">
                  <a:solidFill>
                    <a:srgbClr val="FFFFFF"/>
                  </a:solidFill>
                </a14:hiddenFill>
              </a:ext>
            </a:extLst>
          </p:spPr>
        </p:pic>
        <p:sp>
          <p:nvSpPr>
            <p:cNvPr id="1080" name="矩形: 圆角 1079"/>
            <p:cNvSpPr/>
            <p:nvPr/>
          </p:nvSpPr>
          <p:spPr>
            <a:xfrm>
              <a:off x="10620227" y="5989059"/>
              <a:ext cx="1371600" cy="288759"/>
            </a:xfrm>
            <a:prstGeom prst="roundRect">
              <a:avLst/>
            </a:prstGeom>
            <a:solidFill>
              <a:srgbClr val="0B8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语音</a:t>
              </a:r>
              <a:r>
                <a:rPr lang="en-US" altLang="zh-CN" sz="1600" dirty="0"/>
                <a:t>VoIP</a:t>
              </a:r>
              <a:endParaRPr lang="zh-CN" altLang="en-US" sz="1600" dirty="0"/>
            </a:p>
          </p:txBody>
        </p:sp>
        <p:pic>
          <p:nvPicPr>
            <p:cNvPr id="1081" name="Picture 4" descr="How a Cloud VoIP System Can Help Your Remote Employe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0126" y="5105400"/>
              <a:ext cx="1359810" cy="883658"/>
            </a:xfrm>
            <a:prstGeom prst="rect">
              <a:avLst/>
            </a:prstGeom>
            <a:noFill/>
            <a:extLst>
              <a:ext uri="{909E8E84-426E-40DD-AFC4-6F175D3DCCD1}">
                <a14:hiddenFill xmlns:a14="http://schemas.microsoft.com/office/drawing/2010/main">
                  <a:solidFill>
                    <a:srgbClr val="FFFFFF"/>
                  </a:solidFill>
                </a14:hiddenFill>
              </a:ext>
            </a:extLst>
          </p:spPr>
        </p:pic>
        <p:cxnSp>
          <p:nvCxnSpPr>
            <p:cNvPr id="1082" name="直接连接符 1081"/>
            <p:cNvCxnSpPr/>
            <p:nvPr/>
          </p:nvCxnSpPr>
          <p:spPr>
            <a:xfrm flipH="1">
              <a:off x="10257375" y="2880213"/>
              <a:ext cx="335807" cy="37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4" name="直接连接符 1083"/>
            <p:cNvCxnSpPr/>
            <p:nvPr/>
          </p:nvCxnSpPr>
          <p:spPr>
            <a:xfrm flipH="1">
              <a:off x="10257375" y="4242005"/>
              <a:ext cx="335807" cy="37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5" name="直接连接符 1084"/>
            <p:cNvCxnSpPr/>
            <p:nvPr/>
          </p:nvCxnSpPr>
          <p:spPr>
            <a:xfrm flipH="1">
              <a:off x="10257375" y="5603797"/>
              <a:ext cx="335807" cy="37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6" name="直接连接符 1085"/>
            <p:cNvCxnSpPr/>
            <p:nvPr/>
          </p:nvCxnSpPr>
          <p:spPr>
            <a:xfrm>
              <a:off x="10239376" y="2874446"/>
              <a:ext cx="0" cy="2729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8" name="直接连接符 1087"/>
            <p:cNvCxnSpPr/>
            <p:nvPr/>
          </p:nvCxnSpPr>
          <p:spPr>
            <a:xfrm flipH="1">
              <a:off x="8665719" y="4559968"/>
              <a:ext cx="1573657" cy="86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90" name="箭头: 下 1089"/>
            <p:cNvSpPr/>
            <p:nvPr/>
          </p:nvSpPr>
          <p:spPr>
            <a:xfrm rot="10800000">
              <a:off x="5711969" y="3641258"/>
              <a:ext cx="326281" cy="515564"/>
            </a:xfrm>
            <a:prstGeom prst="downArrow">
              <a:avLst/>
            </a:prstGeom>
            <a:solidFill>
              <a:srgbClr val="C6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1" name="箭头: 下 1090"/>
            <p:cNvSpPr/>
            <p:nvPr/>
          </p:nvSpPr>
          <p:spPr>
            <a:xfrm rot="16200000">
              <a:off x="6764386" y="4315488"/>
              <a:ext cx="326281" cy="515564"/>
            </a:xfrm>
            <a:prstGeom prst="downArrow">
              <a:avLst/>
            </a:prstGeom>
            <a:solidFill>
              <a:srgbClr val="C6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2" name="箭头: 下 1091"/>
            <p:cNvSpPr/>
            <p:nvPr/>
          </p:nvSpPr>
          <p:spPr>
            <a:xfrm rot="5400000">
              <a:off x="4616131" y="4315489"/>
              <a:ext cx="326281" cy="515564"/>
            </a:xfrm>
            <a:prstGeom prst="downArrow">
              <a:avLst/>
            </a:prstGeom>
            <a:solidFill>
              <a:srgbClr val="C6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94" name="文本框 1093"/>
          <p:cNvSpPr txBox="1"/>
          <p:nvPr/>
        </p:nvSpPr>
        <p:spPr>
          <a:xfrm>
            <a:off x="7334935" y="697222"/>
            <a:ext cx="4447786" cy="1431161"/>
          </a:xfrm>
          <a:prstGeom prst="rect">
            <a:avLst/>
          </a:prstGeom>
          <a:noFill/>
        </p:spPr>
        <p:txBody>
          <a:bodyPr wrap="square">
            <a:spAutoFit/>
          </a:bodyPr>
          <a:lstStyle/>
          <a:p>
            <a:pPr marR="226695">
              <a:spcAft>
                <a:spcPts val="600"/>
              </a:spcAft>
            </a:pPr>
            <a:r>
              <a:rPr lang="zh-CN" altLang="en-US" dirty="0">
                <a:latin typeface="+mn-ea"/>
              </a:rPr>
              <a:t>业务转型驱动着网络转型</a:t>
            </a:r>
            <a:endParaRPr lang="en-US" altLang="zh-CN" dirty="0">
              <a:latin typeface="+mn-ea"/>
            </a:endParaRPr>
          </a:p>
          <a:p>
            <a:pPr marL="285750" marR="226695" indent="-285750">
              <a:spcAft>
                <a:spcPts val="600"/>
              </a:spcAft>
              <a:buFont typeface="Wingdings" panose="05000000000000000000" pitchFamily="2" charset="2"/>
              <a:buChar char="l"/>
            </a:pPr>
            <a:r>
              <a:rPr lang="zh-CN" altLang="en-US" dirty="0">
                <a:latin typeface="+mn-ea"/>
              </a:rPr>
              <a:t>数据网络的融合</a:t>
            </a:r>
            <a:r>
              <a:rPr lang="en-US" altLang="zh-CN" dirty="0">
                <a:latin typeface="+mn-ea"/>
              </a:rPr>
              <a:t>(</a:t>
            </a:r>
            <a:r>
              <a:rPr lang="zh-CN" altLang="en-US" dirty="0">
                <a:latin typeface="+mn-ea"/>
              </a:rPr>
              <a:t>互联网</a:t>
            </a:r>
            <a:r>
              <a:rPr lang="en-US" altLang="zh-CN" dirty="0">
                <a:latin typeface="+mn-ea"/>
              </a:rPr>
              <a:t>+</a:t>
            </a:r>
            <a:r>
              <a:rPr lang="zh-CN" altLang="en-US" dirty="0">
                <a:latin typeface="+mn-ea"/>
              </a:rPr>
              <a:t>商业网</a:t>
            </a:r>
            <a:r>
              <a:rPr lang="en-US" altLang="zh-CN" dirty="0">
                <a:latin typeface="+mn-ea"/>
              </a:rPr>
              <a:t>)</a:t>
            </a:r>
            <a:endParaRPr lang="en-US" altLang="zh-CN" dirty="0">
              <a:latin typeface="+mn-ea"/>
            </a:endParaRPr>
          </a:p>
          <a:p>
            <a:pPr marL="285750" marR="226695" indent="-285750">
              <a:spcAft>
                <a:spcPts val="600"/>
              </a:spcAft>
              <a:buFont typeface="Wingdings" panose="05000000000000000000" pitchFamily="2" charset="2"/>
              <a:buChar char="l"/>
            </a:pPr>
            <a:r>
              <a:rPr lang="zh-CN" altLang="en-US" dirty="0">
                <a:latin typeface="+mn-ea"/>
              </a:rPr>
              <a:t>接入网络的革新</a:t>
            </a:r>
            <a:r>
              <a:rPr lang="en-US" altLang="zh-CN" dirty="0">
                <a:latin typeface="+mn-ea"/>
              </a:rPr>
              <a:t>(</a:t>
            </a:r>
            <a:r>
              <a:rPr lang="zh-CN" altLang="en-US" dirty="0">
                <a:latin typeface="+mn-ea"/>
              </a:rPr>
              <a:t>带宽、视频、本地化</a:t>
            </a:r>
            <a:r>
              <a:rPr lang="en-US" altLang="zh-CN" dirty="0">
                <a:latin typeface="+mn-ea"/>
              </a:rPr>
              <a:t>)</a:t>
            </a:r>
            <a:endParaRPr lang="en-US" altLang="zh-CN" dirty="0">
              <a:latin typeface="+mn-ea"/>
            </a:endParaRPr>
          </a:p>
          <a:p>
            <a:pPr marL="285750" marR="226695" indent="-285750">
              <a:spcAft>
                <a:spcPts val="600"/>
              </a:spcAft>
              <a:buFont typeface="Wingdings" panose="05000000000000000000" pitchFamily="2" charset="2"/>
              <a:buChar char="l"/>
            </a:pPr>
            <a:r>
              <a:rPr lang="zh-CN" altLang="en-US" dirty="0">
                <a:latin typeface="+mn-ea"/>
              </a:rPr>
              <a:t>移动网络的转型（</a:t>
            </a:r>
            <a:r>
              <a:rPr lang="en-US" altLang="zh-CN" dirty="0">
                <a:latin typeface="+mn-ea"/>
              </a:rPr>
              <a:t>4G/5G</a:t>
            </a:r>
            <a:r>
              <a:rPr lang="zh-CN" altLang="en-US" dirty="0">
                <a:latin typeface="+mn-ea"/>
              </a:rPr>
              <a:t>）</a:t>
            </a:r>
            <a:endParaRPr lang="zh-CN" altLang="zh-CN" dirty="0">
              <a:latin typeface="+mn-ea"/>
            </a:endParaRPr>
          </a:p>
        </p:txBody>
      </p:sp>
    </p:spTree>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cap="all" dirty="0">
                <a:latin typeface="Arial" panose="020B0604020202020204" pitchFamily="34" charset="0"/>
                <a:ea typeface="微软雅黑" panose="020B0503020204020204" charset="-122"/>
                <a:cs typeface="+mn-ea"/>
                <a:sym typeface="+mn-ea"/>
              </a:rPr>
              <a:t>人才需求</a:t>
            </a:r>
            <a:endParaRPr lang="zh-CN" altLang="en-US" cap="all" dirty="0">
              <a:latin typeface="Arial" panose="020B0604020202020204" pitchFamily="34" charset="0"/>
              <a:ea typeface="微软雅黑" panose="020B0503020204020204" charset="-122"/>
              <a:cs typeface="+mn-ea"/>
              <a:sym typeface="+mn-ea"/>
            </a:endParaRPr>
          </a:p>
        </p:txBody>
      </p:sp>
      <p:grpSp>
        <p:nvGrpSpPr>
          <p:cNvPr id="82" name="组合 81"/>
          <p:cNvGrpSpPr/>
          <p:nvPr/>
        </p:nvGrpSpPr>
        <p:grpSpPr>
          <a:xfrm>
            <a:off x="2278091" y="1254767"/>
            <a:ext cx="7772938" cy="4758856"/>
            <a:chOff x="361312" y="1246530"/>
            <a:chExt cx="4841306" cy="3199548"/>
          </a:xfrm>
        </p:grpSpPr>
        <p:grpSp>
          <p:nvGrpSpPr>
            <p:cNvPr id="3" name="组合 2"/>
            <p:cNvGrpSpPr/>
            <p:nvPr/>
          </p:nvGrpSpPr>
          <p:grpSpPr>
            <a:xfrm>
              <a:off x="361312" y="1961339"/>
              <a:ext cx="4841306" cy="2484739"/>
              <a:chOff x="1431924" y="1436785"/>
              <a:chExt cx="9391057" cy="4736732"/>
            </a:xfrm>
          </p:grpSpPr>
          <p:grpSp>
            <p:nvGrpSpPr>
              <p:cNvPr id="4" name="组合 3"/>
              <p:cNvGrpSpPr/>
              <p:nvPr/>
            </p:nvGrpSpPr>
            <p:grpSpPr>
              <a:xfrm>
                <a:off x="1431924" y="1436785"/>
                <a:ext cx="4864613" cy="4736732"/>
                <a:chOff x="1431924" y="1436785"/>
                <a:chExt cx="4864613" cy="4736732"/>
              </a:xfrm>
            </p:grpSpPr>
            <p:sp>
              <p:nvSpPr>
                <p:cNvPr id="42" name="椭圆 41"/>
                <p:cNvSpPr/>
                <p:nvPr/>
              </p:nvSpPr>
              <p:spPr>
                <a:xfrm>
                  <a:off x="2726045" y="2432660"/>
                  <a:ext cx="2744980" cy="2744980"/>
                </a:xfrm>
                <a:prstGeom prst="ellipse">
                  <a:avLst/>
                </a:prstGeom>
                <a:solidFill>
                  <a:srgbClr val="1D78FA">
                    <a:alpha val="1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sp>
              <p:nvSpPr>
                <p:cNvPr id="43" name="椭圆 42"/>
                <p:cNvSpPr/>
                <p:nvPr/>
              </p:nvSpPr>
              <p:spPr>
                <a:xfrm>
                  <a:off x="2918736" y="2625351"/>
                  <a:ext cx="2359598" cy="2359598"/>
                </a:xfrm>
                <a:prstGeom prst="ellipse">
                  <a:avLst/>
                </a:prstGeom>
                <a:solidFill>
                  <a:srgbClr val="0B83C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44" name="弧形 43"/>
                <p:cNvSpPr/>
                <p:nvPr/>
              </p:nvSpPr>
              <p:spPr>
                <a:xfrm>
                  <a:off x="1900532" y="1607149"/>
                  <a:ext cx="4396005" cy="4396004"/>
                </a:xfrm>
                <a:prstGeom prst="arc">
                  <a:avLst>
                    <a:gd name="adj1" fmla="val 1471227"/>
                    <a:gd name="adj2" fmla="val 1298996"/>
                  </a:avLst>
                </a:prstGeom>
                <a:noFill/>
                <a:ln w="22225" cap="rnd" cmpd="sng" algn="ctr">
                  <a:solidFill>
                    <a:srgbClr val="0B83C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sp>
              <p:nvSpPr>
                <p:cNvPr id="45" name="椭圆 44"/>
                <p:cNvSpPr/>
                <p:nvPr/>
              </p:nvSpPr>
              <p:spPr>
                <a:xfrm>
                  <a:off x="2298955" y="1436785"/>
                  <a:ext cx="1055046" cy="1055046"/>
                </a:xfrm>
                <a:prstGeom prst="ellipse">
                  <a:avLst/>
                </a:prstGeom>
                <a:solidFill>
                  <a:srgbClr val="0B83C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sp>
              <p:nvSpPr>
                <p:cNvPr id="66" name="椭圆 65"/>
                <p:cNvSpPr/>
                <p:nvPr/>
              </p:nvSpPr>
              <p:spPr>
                <a:xfrm>
                  <a:off x="2298955" y="5118469"/>
                  <a:ext cx="1055046" cy="1055048"/>
                </a:xfrm>
                <a:prstGeom prst="ellipse">
                  <a:avLst/>
                </a:prstGeom>
                <a:solidFill>
                  <a:srgbClr val="0B83C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sp>
              <p:nvSpPr>
                <p:cNvPr id="67" name="椭圆 66"/>
                <p:cNvSpPr/>
                <p:nvPr/>
              </p:nvSpPr>
              <p:spPr>
                <a:xfrm>
                  <a:off x="1431927" y="2574046"/>
                  <a:ext cx="1055046" cy="1055046"/>
                </a:xfrm>
                <a:prstGeom prst="ellipse">
                  <a:avLst/>
                </a:prstGeom>
                <a:solidFill>
                  <a:srgbClr val="0B83C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sp>
              <p:nvSpPr>
                <p:cNvPr id="68" name="椭圆 67"/>
                <p:cNvSpPr/>
                <p:nvPr/>
              </p:nvSpPr>
              <p:spPr>
                <a:xfrm>
                  <a:off x="1431924" y="3981211"/>
                  <a:ext cx="1055046" cy="1055046"/>
                </a:xfrm>
                <a:prstGeom prst="ellipse">
                  <a:avLst/>
                </a:prstGeom>
                <a:solidFill>
                  <a:srgbClr val="0B83C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sp>
              <p:nvSpPr>
                <p:cNvPr id="69" name="矩形 68"/>
                <p:cNvSpPr/>
                <p:nvPr/>
              </p:nvSpPr>
              <p:spPr>
                <a:xfrm>
                  <a:off x="2298955" y="1794297"/>
                  <a:ext cx="1309360" cy="394476"/>
                </a:xfrm>
                <a:prstGeom prst="rect">
                  <a:avLst/>
                </a:prstGeom>
              </p:spPr>
              <p:txBody>
                <a:bodyPr wrap="square">
                  <a:spAutoFit/>
                </a:bodyPr>
                <a:lstStyle/>
                <a:p>
                  <a:r>
                    <a:rPr lang="zh-CN" altLang="en-US" sz="1400" dirty="0">
                      <a:solidFill>
                        <a:prstClr val="white"/>
                      </a:solidFill>
                      <a:latin typeface="微软雅黑" panose="020B0503020204020204" charset="-122"/>
                      <a:ea typeface="微软雅黑" panose="020B0503020204020204" charset="-122"/>
                    </a:rPr>
                    <a:t>网络设计</a:t>
                  </a:r>
                  <a:endParaRPr lang="zh-CN" altLang="en-US" sz="1400" dirty="0">
                    <a:solidFill>
                      <a:prstClr val="white"/>
                    </a:solidFill>
                    <a:latin typeface="微软雅黑" panose="020B0503020204020204" charset="-122"/>
                    <a:ea typeface="微软雅黑" panose="020B0503020204020204" charset="-122"/>
                  </a:endParaRPr>
                </a:p>
              </p:txBody>
            </p:sp>
            <p:sp>
              <p:nvSpPr>
                <p:cNvPr id="70" name="矩形 69"/>
                <p:cNvSpPr/>
                <p:nvPr/>
              </p:nvSpPr>
              <p:spPr>
                <a:xfrm>
                  <a:off x="1437339" y="2910485"/>
                  <a:ext cx="1090753" cy="394476"/>
                </a:xfrm>
                <a:prstGeom prst="rect">
                  <a:avLst/>
                </a:prstGeom>
              </p:spPr>
              <p:txBody>
                <a:bodyPr wrap="none">
                  <a:spAutoFit/>
                </a:bodyPr>
                <a:lstStyle/>
                <a:p>
                  <a:r>
                    <a:rPr lang="zh-CN" altLang="en-US" sz="1400" dirty="0">
                      <a:solidFill>
                        <a:prstClr val="white"/>
                      </a:solidFill>
                      <a:latin typeface="微软雅黑" panose="020B0503020204020204" charset="-122"/>
                      <a:ea typeface="微软雅黑" panose="020B0503020204020204" charset="-122"/>
                    </a:rPr>
                    <a:t>工程实施</a:t>
                  </a:r>
                  <a:endParaRPr lang="zh-CN" altLang="en-US" sz="1400" dirty="0">
                    <a:solidFill>
                      <a:prstClr val="white"/>
                    </a:solidFill>
                    <a:latin typeface="微软雅黑" panose="020B0503020204020204" charset="-122"/>
                    <a:ea typeface="微软雅黑" panose="020B0503020204020204" charset="-122"/>
                  </a:endParaRPr>
                </a:p>
              </p:txBody>
            </p:sp>
            <p:sp>
              <p:nvSpPr>
                <p:cNvPr id="71" name="矩形 70"/>
                <p:cNvSpPr/>
                <p:nvPr/>
              </p:nvSpPr>
              <p:spPr>
                <a:xfrm>
                  <a:off x="1438564" y="4304551"/>
                  <a:ext cx="1090753" cy="394476"/>
                </a:xfrm>
                <a:prstGeom prst="rect">
                  <a:avLst/>
                </a:prstGeom>
              </p:spPr>
              <p:txBody>
                <a:bodyPr wrap="square">
                  <a:spAutoFit/>
                </a:bodyPr>
                <a:lstStyle/>
                <a:p>
                  <a:r>
                    <a:rPr lang="zh-CN" altLang="en-US" sz="1400" dirty="0">
                      <a:solidFill>
                        <a:prstClr val="white"/>
                      </a:solidFill>
                      <a:latin typeface="微软雅黑" panose="020B0503020204020204" charset="-122"/>
                      <a:ea typeface="微软雅黑" panose="020B0503020204020204" charset="-122"/>
                    </a:rPr>
                    <a:t>网络调试</a:t>
                  </a:r>
                  <a:endParaRPr lang="zh-CN" altLang="en-US" sz="1400" dirty="0">
                    <a:solidFill>
                      <a:prstClr val="white"/>
                    </a:solidFill>
                    <a:latin typeface="微软雅黑" panose="020B0503020204020204" charset="-122"/>
                    <a:ea typeface="微软雅黑" panose="020B0503020204020204" charset="-122"/>
                  </a:endParaRPr>
                </a:p>
              </p:txBody>
            </p:sp>
            <p:sp>
              <p:nvSpPr>
                <p:cNvPr id="72" name="矩形 71"/>
                <p:cNvSpPr/>
                <p:nvPr/>
              </p:nvSpPr>
              <p:spPr>
                <a:xfrm>
                  <a:off x="2281101" y="5463849"/>
                  <a:ext cx="1090753" cy="394476"/>
                </a:xfrm>
                <a:prstGeom prst="rect">
                  <a:avLst/>
                </a:prstGeom>
              </p:spPr>
              <p:txBody>
                <a:bodyPr wrap="none">
                  <a:spAutoFit/>
                </a:bodyPr>
                <a:lstStyle/>
                <a:p>
                  <a:r>
                    <a:rPr lang="zh-CN" altLang="en-US" sz="1400" dirty="0">
                      <a:solidFill>
                        <a:prstClr val="white"/>
                      </a:solidFill>
                      <a:latin typeface="微软雅黑" panose="020B0503020204020204" charset="-122"/>
                      <a:ea typeface="微软雅黑" panose="020B0503020204020204" charset="-122"/>
                    </a:rPr>
                    <a:t>网络优化</a:t>
                  </a:r>
                  <a:endParaRPr lang="zh-CN" altLang="en-US" sz="1400" dirty="0">
                    <a:solidFill>
                      <a:prstClr val="white"/>
                    </a:solidFill>
                    <a:latin typeface="微软雅黑" panose="020B0503020204020204" charset="-122"/>
                    <a:ea typeface="微软雅黑" panose="020B0503020204020204" charset="-122"/>
                  </a:endParaRPr>
                </a:p>
              </p:txBody>
            </p:sp>
            <p:sp>
              <p:nvSpPr>
                <p:cNvPr id="73" name="矩形 72"/>
                <p:cNvSpPr/>
                <p:nvPr/>
              </p:nvSpPr>
              <p:spPr>
                <a:xfrm>
                  <a:off x="3615141" y="4008746"/>
                  <a:ext cx="1090753" cy="394476"/>
                </a:xfrm>
                <a:prstGeom prst="rect">
                  <a:avLst/>
                </a:prstGeom>
              </p:spPr>
              <p:txBody>
                <a:bodyPr wrap="none">
                  <a:spAutoFit/>
                </a:bodyPr>
                <a:lstStyle/>
                <a:p>
                  <a:r>
                    <a:rPr lang="zh-CN" altLang="en-US" sz="1400" dirty="0">
                      <a:solidFill>
                        <a:prstClr val="white"/>
                      </a:solidFill>
                      <a:latin typeface="微软雅黑" panose="020B0503020204020204" charset="-122"/>
                      <a:ea typeface="微软雅黑" panose="020B0503020204020204" charset="-122"/>
                    </a:rPr>
                    <a:t>专业能力</a:t>
                  </a:r>
                  <a:endParaRPr lang="zh-CN" altLang="en-US" sz="1400" dirty="0">
                    <a:solidFill>
                      <a:prstClr val="white"/>
                    </a:solidFill>
                    <a:latin typeface="微软雅黑" panose="020B0503020204020204" charset="-122"/>
                    <a:ea typeface="微软雅黑" panose="020B0503020204020204" charset="-122"/>
                  </a:endParaRPr>
                </a:p>
              </p:txBody>
            </p:sp>
            <p:grpSp>
              <p:nvGrpSpPr>
                <p:cNvPr id="74" name="组合 73"/>
                <p:cNvGrpSpPr/>
                <p:nvPr/>
              </p:nvGrpSpPr>
              <p:grpSpPr>
                <a:xfrm>
                  <a:off x="3697214" y="3169220"/>
                  <a:ext cx="802642" cy="646835"/>
                  <a:chOff x="3714012" y="3171332"/>
                  <a:chExt cx="565394" cy="455641"/>
                </a:xfrm>
                <a:solidFill>
                  <a:schemeClr val="bg1"/>
                </a:solidFill>
              </p:grpSpPr>
              <p:sp>
                <p:nvSpPr>
                  <p:cNvPr id="75" name="Freeform 45"/>
                  <p:cNvSpPr/>
                  <p:nvPr/>
                </p:nvSpPr>
                <p:spPr bwMode="auto">
                  <a:xfrm>
                    <a:off x="3787180" y="3354254"/>
                    <a:ext cx="187911" cy="36584"/>
                  </a:xfrm>
                  <a:custGeom>
                    <a:avLst/>
                    <a:gdLst>
                      <a:gd name="T0" fmla="*/ 81 w 90"/>
                      <a:gd name="T1" fmla="*/ 18 h 18"/>
                      <a:gd name="T2" fmla="*/ 9 w 90"/>
                      <a:gd name="T3" fmla="*/ 18 h 18"/>
                      <a:gd name="T4" fmla="*/ 0 w 90"/>
                      <a:gd name="T5" fmla="*/ 9 h 18"/>
                      <a:gd name="T6" fmla="*/ 9 w 90"/>
                      <a:gd name="T7" fmla="*/ 0 h 18"/>
                      <a:gd name="T8" fmla="*/ 81 w 90"/>
                      <a:gd name="T9" fmla="*/ 0 h 18"/>
                      <a:gd name="T10" fmla="*/ 90 w 90"/>
                      <a:gd name="T11" fmla="*/ 9 h 18"/>
                      <a:gd name="T12" fmla="*/ 81 w 90"/>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90" h="18">
                        <a:moveTo>
                          <a:pt x="81" y="18"/>
                        </a:moveTo>
                        <a:cubicBezTo>
                          <a:pt x="9" y="18"/>
                          <a:pt x="9" y="18"/>
                          <a:pt x="9" y="18"/>
                        </a:cubicBezTo>
                        <a:cubicBezTo>
                          <a:pt x="4" y="18"/>
                          <a:pt x="0" y="14"/>
                          <a:pt x="0" y="9"/>
                        </a:cubicBezTo>
                        <a:cubicBezTo>
                          <a:pt x="0" y="4"/>
                          <a:pt x="4" y="0"/>
                          <a:pt x="9" y="0"/>
                        </a:cubicBezTo>
                        <a:cubicBezTo>
                          <a:pt x="81" y="0"/>
                          <a:pt x="81" y="0"/>
                          <a:pt x="81" y="0"/>
                        </a:cubicBezTo>
                        <a:cubicBezTo>
                          <a:pt x="86" y="0"/>
                          <a:pt x="90" y="4"/>
                          <a:pt x="90" y="9"/>
                        </a:cubicBezTo>
                        <a:cubicBezTo>
                          <a:pt x="90" y="14"/>
                          <a:pt x="86" y="18"/>
                          <a:pt x="81" y="18"/>
                        </a:cubicBezTo>
                        <a:close/>
                      </a:path>
                    </a:pathLst>
                  </a:custGeom>
                  <a:grpFill/>
                  <a:ln>
                    <a:noFill/>
                  </a:ln>
                </p:spPr>
                <p:txBody>
                  <a:bodyPr vert="horz" wrap="square" lIns="34290" tIns="17145" rIns="34290" bIns="17145" numCol="1" anchor="t" anchorCtr="0" compatLnSpc="1"/>
                  <a:lstStyle/>
                  <a:p>
                    <a:endParaRPr lang="en-US" sz="900">
                      <a:latin typeface="微软雅黑" panose="020B0503020204020204" charset="-122"/>
                      <a:ea typeface="微软雅黑" panose="020B0503020204020204" charset="-122"/>
                    </a:endParaRPr>
                  </a:p>
                </p:txBody>
              </p:sp>
              <p:sp>
                <p:nvSpPr>
                  <p:cNvPr id="76" name="Freeform 46"/>
                  <p:cNvSpPr/>
                  <p:nvPr/>
                </p:nvSpPr>
                <p:spPr bwMode="auto">
                  <a:xfrm>
                    <a:off x="3810461" y="3357579"/>
                    <a:ext cx="34922" cy="76495"/>
                  </a:xfrm>
                  <a:custGeom>
                    <a:avLst/>
                    <a:gdLst>
                      <a:gd name="T0" fmla="*/ 9 w 17"/>
                      <a:gd name="T1" fmla="*/ 37 h 37"/>
                      <a:gd name="T2" fmla="*/ 0 w 17"/>
                      <a:gd name="T3" fmla="*/ 28 h 37"/>
                      <a:gd name="T4" fmla="*/ 0 w 17"/>
                      <a:gd name="T5" fmla="*/ 9 h 37"/>
                      <a:gd name="T6" fmla="*/ 9 w 17"/>
                      <a:gd name="T7" fmla="*/ 0 h 37"/>
                      <a:gd name="T8" fmla="*/ 17 w 17"/>
                      <a:gd name="T9" fmla="*/ 9 h 37"/>
                      <a:gd name="T10" fmla="*/ 17 w 17"/>
                      <a:gd name="T11" fmla="*/ 28 h 37"/>
                      <a:gd name="T12" fmla="*/ 9 w 17"/>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7" h="37">
                        <a:moveTo>
                          <a:pt x="9" y="37"/>
                        </a:moveTo>
                        <a:cubicBezTo>
                          <a:pt x="4" y="37"/>
                          <a:pt x="0" y="33"/>
                          <a:pt x="0" y="28"/>
                        </a:cubicBezTo>
                        <a:cubicBezTo>
                          <a:pt x="0" y="9"/>
                          <a:pt x="0" y="9"/>
                          <a:pt x="0" y="9"/>
                        </a:cubicBezTo>
                        <a:cubicBezTo>
                          <a:pt x="0" y="4"/>
                          <a:pt x="4" y="0"/>
                          <a:pt x="9" y="0"/>
                        </a:cubicBezTo>
                        <a:cubicBezTo>
                          <a:pt x="13" y="0"/>
                          <a:pt x="17" y="4"/>
                          <a:pt x="17" y="9"/>
                        </a:cubicBezTo>
                        <a:cubicBezTo>
                          <a:pt x="17" y="28"/>
                          <a:pt x="17" y="28"/>
                          <a:pt x="17" y="28"/>
                        </a:cubicBezTo>
                        <a:cubicBezTo>
                          <a:pt x="17" y="33"/>
                          <a:pt x="13" y="37"/>
                          <a:pt x="9" y="37"/>
                        </a:cubicBezTo>
                        <a:close/>
                      </a:path>
                    </a:pathLst>
                  </a:custGeom>
                  <a:grpFill/>
                  <a:ln>
                    <a:noFill/>
                  </a:ln>
                </p:spPr>
                <p:txBody>
                  <a:bodyPr vert="horz" wrap="square" lIns="34290" tIns="17145" rIns="34290" bIns="17145" numCol="1" anchor="t" anchorCtr="0" compatLnSpc="1"/>
                  <a:lstStyle/>
                  <a:p>
                    <a:endParaRPr lang="en-US" sz="900">
                      <a:latin typeface="微软雅黑" panose="020B0503020204020204" charset="-122"/>
                      <a:ea typeface="微软雅黑" panose="020B0503020204020204" charset="-122"/>
                    </a:endParaRPr>
                  </a:p>
                </p:txBody>
              </p:sp>
              <p:sp>
                <p:nvSpPr>
                  <p:cNvPr id="77" name="Freeform 47"/>
                  <p:cNvSpPr/>
                  <p:nvPr/>
                </p:nvSpPr>
                <p:spPr bwMode="auto">
                  <a:xfrm>
                    <a:off x="3853697" y="3357579"/>
                    <a:ext cx="38248" cy="76495"/>
                  </a:xfrm>
                  <a:custGeom>
                    <a:avLst/>
                    <a:gdLst>
                      <a:gd name="T0" fmla="*/ 9 w 18"/>
                      <a:gd name="T1" fmla="*/ 37 h 37"/>
                      <a:gd name="T2" fmla="*/ 0 w 18"/>
                      <a:gd name="T3" fmla="*/ 28 h 37"/>
                      <a:gd name="T4" fmla="*/ 0 w 18"/>
                      <a:gd name="T5" fmla="*/ 9 h 37"/>
                      <a:gd name="T6" fmla="*/ 9 w 18"/>
                      <a:gd name="T7" fmla="*/ 0 h 37"/>
                      <a:gd name="T8" fmla="*/ 18 w 18"/>
                      <a:gd name="T9" fmla="*/ 9 h 37"/>
                      <a:gd name="T10" fmla="*/ 18 w 18"/>
                      <a:gd name="T11" fmla="*/ 28 h 37"/>
                      <a:gd name="T12" fmla="*/ 9 w 18"/>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8" h="37">
                        <a:moveTo>
                          <a:pt x="9" y="37"/>
                        </a:moveTo>
                        <a:cubicBezTo>
                          <a:pt x="4" y="37"/>
                          <a:pt x="0" y="33"/>
                          <a:pt x="0" y="28"/>
                        </a:cubicBezTo>
                        <a:cubicBezTo>
                          <a:pt x="0" y="9"/>
                          <a:pt x="0" y="9"/>
                          <a:pt x="0" y="9"/>
                        </a:cubicBezTo>
                        <a:cubicBezTo>
                          <a:pt x="0" y="4"/>
                          <a:pt x="4" y="0"/>
                          <a:pt x="9" y="0"/>
                        </a:cubicBezTo>
                        <a:cubicBezTo>
                          <a:pt x="14" y="0"/>
                          <a:pt x="18" y="4"/>
                          <a:pt x="18" y="9"/>
                        </a:cubicBezTo>
                        <a:cubicBezTo>
                          <a:pt x="18" y="28"/>
                          <a:pt x="18" y="28"/>
                          <a:pt x="18" y="28"/>
                        </a:cubicBezTo>
                        <a:cubicBezTo>
                          <a:pt x="18" y="33"/>
                          <a:pt x="14" y="37"/>
                          <a:pt x="9" y="37"/>
                        </a:cubicBezTo>
                        <a:close/>
                      </a:path>
                    </a:pathLst>
                  </a:custGeom>
                  <a:grpFill/>
                  <a:ln>
                    <a:noFill/>
                  </a:ln>
                </p:spPr>
                <p:txBody>
                  <a:bodyPr vert="horz" wrap="square" lIns="34290" tIns="17145" rIns="34290" bIns="17145" numCol="1" anchor="t" anchorCtr="0" compatLnSpc="1"/>
                  <a:lstStyle/>
                  <a:p>
                    <a:endParaRPr lang="en-US" sz="900">
                      <a:latin typeface="微软雅黑" panose="020B0503020204020204" charset="-122"/>
                      <a:ea typeface="微软雅黑" panose="020B0503020204020204" charset="-122"/>
                    </a:endParaRPr>
                  </a:p>
                </p:txBody>
              </p:sp>
              <p:sp>
                <p:nvSpPr>
                  <p:cNvPr id="78" name="Freeform 48"/>
                  <p:cNvSpPr>
                    <a:spLocks noEditPoints="1"/>
                  </p:cNvSpPr>
                  <p:nvPr/>
                </p:nvSpPr>
                <p:spPr bwMode="auto">
                  <a:xfrm>
                    <a:off x="3945158" y="3292725"/>
                    <a:ext cx="106427" cy="159641"/>
                  </a:xfrm>
                  <a:custGeom>
                    <a:avLst/>
                    <a:gdLst>
                      <a:gd name="T0" fmla="*/ 25 w 51"/>
                      <a:gd name="T1" fmla="*/ 76 h 76"/>
                      <a:gd name="T2" fmla="*/ 0 w 51"/>
                      <a:gd name="T3" fmla="*/ 50 h 76"/>
                      <a:gd name="T4" fmla="*/ 0 w 51"/>
                      <a:gd name="T5" fmla="*/ 26 h 76"/>
                      <a:gd name="T6" fmla="*/ 25 w 51"/>
                      <a:gd name="T7" fmla="*/ 0 h 76"/>
                      <a:gd name="T8" fmla="*/ 51 w 51"/>
                      <a:gd name="T9" fmla="*/ 26 h 76"/>
                      <a:gd name="T10" fmla="*/ 51 w 51"/>
                      <a:gd name="T11" fmla="*/ 50 h 76"/>
                      <a:gd name="T12" fmla="*/ 25 w 51"/>
                      <a:gd name="T13" fmla="*/ 76 h 76"/>
                      <a:gd name="T14" fmla="*/ 25 w 51"/>
                      <a:gd name="T15" fmla="*/ 18 h 76"/>
                      <a:gd name="T16" fmla="*/ 17 w 51"/>
                      <a:gd name="T17" fmla="*/ 26 h 76"/>
                      <a:gd name="T18" fmla="*/ 17 w 51"/>
                      <a:gd name="T19" fmla="*/ 50 h 76"/>
                      <a:gd name="T20" fmla="*/ 25 w 51"/>
                      <a:gd name="T21" fmla="*/ 58 h 76"/>
                      <a:gd name="T22" fmla="*/ 34 w 51"/>
                      <a:gd name="T23" fmla="*/ 50 h 76"/>
                      <a:gd name="T24" fmla="*/ 34 w 51"/>
                      <a:gd name="T25" fmla="*/ 26 h 76"/>
                      <a:gd name="T26" fmla="*/ 25 w 51"/>
                      <a:gd name="T27" fmla="*/ 1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6">
                        <a:moveTo>
                          <a:pt x="25" y="76"/>
                        </a:moveTo>
                        <a:cubicBezTo>
                          <a:pt x="11" y="76"/>
                          <a:pt x="0" y="64"/>
                          <a:pt x="0" y="50"/>
                        </a:cubicBezTo>
                        <a:cubicBezTo>
                          <a:pt x="0" y="26"/>
                          <a:pt x="0" y="26"/>
                          <a:pt x="0" y="26"/>
                        </a:cubicBezTo>
                        <a:cubicBezTo>
                          <a:pt x="0" y="12"/>
                          <a:pt x="11" y="0"/>
                          <a:pt x="25" y="0"/>
                        </a:cubicBezTo>
                        <a:cubicBezTo>
                          <a:pt x="40" y="0"/>
                          <a:pt x="51" y="12"/>
                          <a:pt x="51" y="26"/>
                        </a:cubicBezTo>
                        <a:cubicBezTo>
                          <a:pt x="51" y="50"/>
                          <a:pt x="51" y="50"/>
                          <a:pt x="51" y="50"/>
                        </a:cubicBezTo>
                        <a:cubicBezTo>
                          <a:pt x="51" y="64"/>
                          <a:pt x="40" y="76"/>
                          <a:pt x="25" y="76"/>
                        </a:cubicBezTo>
                        <a:close/>
                        <a:moveTo>
                          <a:pt x="25" y="18"/>
                        </a:moveTo>
                        <a:cubicBezTo>
                          <a:pt x="21" y="18"/>
                          <a:pt x="17" y="22"/>
                          <a:pt x="17" y="26"/>
                        </a:cubicBezTo>
                        <a:cubicBezTo>
                          <a:pt x="17" y="50"/>
                          <a:pt x="17" y="50"/>
                          <a:pt x="17" y="50"/>
                        </a:cubicBezTo>
                        <a:cubicBezTo>
                          <a:pt x="17" y="55"/>
                          <a:pt x="21" y="58"/>
                          <a:pt x="25" y="58"/>
                        </a:cubicBezTo>
                        <a:cubicBezTo>
                          <a:pt x="30" y="58"/>
                          <a:pt x="34" y="55"/>
                          <a:pt x="34" y="50"/>
                        </a:cubicBezTo>
                        <a:cubicBezTo>
                          <a:pt x="34" y="26"/>
                          <a:pt x="34" y="26"/>
                          <a:pt x="34" y="26"/>
                        </a:cubicBezTo>
                        <a:cubicBezTo>
                          <a:pt x="34" y="22"/>
                          <a:pt x="30" y="18"/>
                          <a:pt x="25" y="18"/>
                        </a:cubicBezTo>
                        <a:close/>
                      </a:path>
                    </a:pathLst>
                  </a:custGeom>
                  <a:grpFill/>
                  <a:ln>
                    <a:noFill/>
                  </a:ln>
                </p:spPr>
                <p:txBody>
                  <a:bodyPr vert="horz" wrap="square" lIns="34290" tIns="17145" rIns="34290" bIns="17145" numCol="1" anchor="t" anchorCtr="0" compatLnSpc="1"/>
                  <a:lstStyle/>
                  <a:p>
                    <a:endParaRPr lang="en-US" sz="900">
                      <a:latin typeface="微软雅黑" panose="020B0503020204020204" charset="-122"/>
                      <a:ea typeface="微软雅黑" panose="020B0503020204020204" charset="-122"/>
                    </a:endParaRPr>
                  </a:p>
                </p:txBody>
              </p:sp>
              <p:sp>
                <p:nvSpPr>
                  <p:cNvPr id="79" name="Freeform 49"/>
                  <p:cNvSpPr>
                    <a:spLocks noEditPoints="1"/>
                  </p:cNvSpPr>
                  <p:nvPr/>
                </p:nvSpPr>
                <p:spPr bwMode="auto">
                  <a:xfrm>
                    <a:off x="3714012" y="3171332"/>
                    <a:ext cx="565394" cy="455641"/>
                  </a:xfrm>
                  <a:custGeom>
                    <a:avLst/>
                    <a:gdLst>
                      <a:gd name="T0" fmla="*/ 259 w 271"/>
                      <a:gd name="T1" fmla="*/ 181 h 218"/>
                      <a:gd name="T2" fmla="*/ 207 w 271"/>
                      <a:gd name="T3" fmla="*/ 147 h 218"/>
                      <a:gd name="T4" fmla="*/ 192 w 271"/>
                      <a:gd name="T5" fmla="*/ 145 h 218"/>
                      <a:gd name="T6" fmla="*/ 187 w 271"/>
                      <a:gd name="T7" fmla="*/ 147 h 218"/>
                      <a:gd name="T8" fmla="*/ 178 w 271"/>
                      <a:gd name="T9" fmla="*/ 141 h 218"/>
                      <a:gd name="T10" fmla="*/ 187 w 271"/>
                      <a:gd name="T11" fmla="*/ 77 h 218"/>
                      <a:gd name="T12" fmla="*/ 78 w 271"/>
                      <a:gd name="T13" fmla="*/ 11 h 218"/>
                      <a:gd name="T14" fmla="*/ 12 w 271"/>
                      <a:gd name="T15" fmla="*/ 120 h 218"/>
                      <a:gd name="T16" fmla="*/ 121 w 271"/>
                      <a:gd name="T17" fmla="*/ 186 h 218"/>
                      <a:gd name="T18" fmla="*/ 168 w 271"/>
                      <a:gd name="T19" fmla="*/ 157 h 218"/>
                      <a:gd name="T20" fmla="*/ 177 w 271"/>
                      <a:gd name="T21" fmla="*/ 163 h 218"/>
                      <a:gd name="T22" fmla="*/ 185 w 271"/>
                      <a:gd name="T23" fmla="*/ 180 h 218"/>
                      <a:gd name="T24" fmla="*/ 238 w 271"/>
                      <a:gd name="T25" fmla="*/ 214 h 218"/>
                      <a:gd name="T26" fmla="*/ 253 w 271"/>
                      <a:gd name="T27" fmla="*/ 217 h 218"/>
                      <a:gd name="T28" fmla="*/ 265 w 271"/>
                      <a:gd name="T29" fmla="*/ 208 h 218"/>
                      <a:gd name="T30" fmla="*/ 259 w 271"/>
                      <a:gd name="T31" fmla="*/ 181 h 218"/>
                      <a:gd name="T32" fmla="*/ 117 w 271"/>
                      <a:gd name="T33" fmla="*/ 170 h 218"/>
                      <a:gd name="T34" fmla="*/ 28 w 271"/>
                      <a:gd name="T35" fmla="*/ 116 h 218"/>
                      <a:gd name="T36" fmla="*/ 82 w 271"/>
                      <a:gd name="T37" fmla="*/ 27 h 218"/>
                      <a:gd name="T38" fmla="*/ 170 w 271"/>
                      <a:gd name="T39" fmla="*/ 81 h 218"/>
                      <a:gd name="T40" fmla="*/ 117 w 271"/>
                      <a:gd name="T41" fmla="*/ 17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1" h="218">
                        <a:moveTo>
                          <a:pt x="259" y="181"/>
                        </a:moveTo>
                        <a:cubicBezTo>
                          <a:pt x="207" y="147"/>
                          <a:pt x="207" y="147"/>
                          <a:pt x="207" y="147"/>
                        </a:cubicBezTo>
                        <a:cubicBezTo>
                          <a:pt x="202" y="144"/>
                          <a:pt x="197" y="144"/>
                          <a:pt x="192" y="145"/>
                        </a:cubicBezTo>
                        <a:cubicBezTo>
                          <a:pt x="190" y="145"/>
                          <a:pt x="188" y="146"/>
                          <a:pt x="187" y="147"/>
                        </a:cubicBezTo>
                        <a:cubicBezTo>
                          <a:pt x="178" y="141"/>
                          <a:pt x="178" y="141"/>
                          <a:pt x="178" y="141"/>
                        </a:cubicBezTo>
                        <a:cubicBezTo>
                          <a:pt x="188" y="122"/>
                          <a:pt x="192" y="100"/>
                          <a:pt x="187" y="77"/>
                        </a:cubicBezTo>
                        <a:cubicBezTo>
                          <a:pt x="175" y="29"/>
                          <a:pt x="126" y="0"/>
                          <a:pt x="78" y="11"/>
                        </a:cubicBezTo>
                        <a:cubicBezTo>
                          <a:pt x="30" y="23"/>
                          <a:pt x="0" y="72"/>
                          <a:pt x="12" y="120"/>
                        </a:cubicBezTo>
                        <a:cubicBezTo>
                          <a:pt x="24" y="168"/>
                          <a:pt x="72" y="197"/>
                          <a:pt x="121" y="186"/>
                        </a:cubicBezTo>
                        <a:cubicBezTo>
                          <a:pt x="140" y="181"/>
                          <a:pt x="156" y="171"/>
                          <a:pt x="168" y="157"/>
                        </a:cubicBezTo>
                        <a:cubicBezTo>
                          <a:pt x="177" y="163"/>
                          <a:pt x="177" y="163"/>
                          <a:pt x="177" y="163"/>
                        </a:cubicBezTo>
                        <a:cubicBezTo>
                          <a:pt x="176" y="169"/>
                          <a:pt x="179" y="176"/>
                          <a:pt x="185" y="180"/>
                        </a:cubicBezTo>
                        <a:cubicBezTo>
                          <a:pt x="238" y="214"/>
                          <a:pt x="238" y="214"/>
                          <a:pt x="238" y="214"/>
                        </a:cubicBezTo>
                        <a:cubicBezTo>
                          <a:pt x="242" y="217"/>
                          <a:pt x="248" y="218"/>
                          <a:pt x="253" y="217"/>
                        </a:cubicBezTo>
                        <a:cubicBezTo>
                          <a:pt x="258" y="216"/>
                          <a:pt x="262" y="213"/>
                          <a:pt x="265" y="208"/>
                        </a:cubicBezTo>
                        <a:cubicBezTo>
                          <a:pt x="271" y="199"/>
                          <a:pt x="268" y="187"/>
                          <a:pt x="259" y="181"/>
                        </a:cubicBezTo>
                        <a:close/>
                        <a:moveTo>
                          <a:pt x="117" y="170"/>
                        </a:moveTo>
                        <a:cubicBezTo>
                          <a:pt x="77" y="179"/>
                          <a:pt x="38" y="155"/>
                          <a:pt x="28" y="116"/>
                        </a:cubicBezTo>
                        <a:cubicBezTo>
                          <a:pt x="19" y="76"/>
                          <a:pt x="43" y="37"/>
                          <a:pt x="82" y="27"/>
                        </a:cubicBezTo>
                        <a:cubicBezTo>
                          <a:pt x="121" y="18"/>
                          <a:pt x="161" y="42"/>
                          <a:pt x="170" y="81"/>
                        </a:cubicBezTo>
                        <a:cubicBezTo>
                          <a:pt x="180" y="121"/>
                          <a:pt x="156" y="160"/>
                          <a:pt x="117" y="170"/>
                        </a:cubicBezTo>
                        <a:close/>
                      </a:path>
                    </a:pathLst>
                  </a:custGeom>
                  <a:grpFill/>
                  <a:ln>
                    <a:noFill/>
                  </a:ln>
                </p:spPr>
                <p:txBody>
                  <a:bodyPr vert="horz" wrap="square" lIns="34290" tIns="17145" rIns="34290" bIns="17145" numCol="1" anchor="t" anchorCtr="0" compatLnSpc="1"/>
                  <a:lstStyle/>
                  <a:p>
                    <a:endParaRPr lang="en-US" sz="900">
                      <a:latin typeface="微软雅黑" panose="020B0503020204020204" charset="-122"/>
                      <a:ea typeface="微软雅黑" panose="020B0503020204020204" charset="-122"/>
                    </a:endParaRPr>
                  </a:p>
                </p:txBody>
              </p:sp>
            </p:grpSp>
          </p:grpSp>
          <p:grpSp>
            <p:nvGrpSpPr>
              <p:cNvPr id="10" name="组合 9"/>
              <p:cNvGrpSpPr/>
              <p:nvPr/>
            </p:nvGrpSpPr>
            <p:grpSpPr>
              <a:xfrm>
                <a:off x="5941561" y="1436786"/>
                <a:ext cx="4881420" cy="4736730"/>
                <a:chOff x="5941561" y="1436786"/>
                <a:chExt cx="4881420" cy="4736730"/>
              </a:xfrm>
            </p:grpSpPr>
            <p:sp>
              <p:nvSpPr>
                <p:cNvPr id="12" name="椭圆 11"/>
                <p:cNvSpPr/>
                <p:nvPr/>
              </p:nvSpPr>
              <p:spPr>
                <a:xfrm flipH="1">
                  <a:off x="6767073" y="2432660"/>
                  <a:ext cx="2744980" cy="2744980"/>
                </a:xfrm>
                <a:prstGeom prst="ellipse">
                  <a:avLst/>
                </a:prstGeom>
                <a:solidFill>
                  <a:srgbClr val="6EC7EF">
                    <a:alpha val="1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9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sp>
              <p:nvSpPr>
                <p:cNvPr id="13" name="椭圆 12"/>
                <p:cNvSpPr/>
                <p:nvPr/>
              </p:nvSpPr>
              <p:spPr>
                <a:xfrm flipH="1">
                  <a:off x="6959764" y="2625351"/>
                  <a:ext cx="2359598" cy="2359598"/>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9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14" name="弧形 13"/>
                <p:cNvSpPr/>
                <p:nvPr/>
              </p:nvSpPr>
              <p:spPr>
                <a:xfrm>
                  <a:off x="5941561" y="1607149"/>
                  <a:ext cx="4396005" cy="4396004"/>
                </a:xfrm>
                <a:prstGeom prst="arc">
                  <a:avLst>
                    <a:gd name="adj1" fmla="val 12300824"/>
                    <a:gd name="adj2" fmla="val 12102976"/>
                  </a:avLst>
                </a:prstGeom>
                <a:noFill/>
                <a:ln w="22225" cap="rnd" cmpd="sng" algn="ctr">
                  <a:solidFill>
                    <a:srgbClr val="00B0F0"/>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sp>
              <p:nvSpPr>
                <p:cNvPr id="15" name="矩形 14"/>
                <p:cNvSpPr/>
                <p:nvPr/>
              </p:nvSpPr>
              <p:spPr>
                <a:xfrm flipH="1">
                  <a:off x="7656165" y="4008746"/>
                  <a:ext cx="1090753" cy="394476"/>
                </a:xfrm>
                <a:prstGeom prst="rect">
                  <a:avLst/>
                </a:prstGeom>
              </p:spPr>
              <p:txBody>
                <a:bodyPr wrap="none">
                  <a:spAutoFit/>
                </a:bodyPr>
                <a:lstStyle/>
                <a:p>
                  <a:r>
                    <a:rPr lang="zh-CN" altLang="en-US" sz="1400" dirty="0">
                      <a:solidFill>
                        <a:prstClr val="white"/>
                      </a:solidFill>
                      <a:latin typeface="微软雅黑" panose="020B0503020204020204" charset="-122"/>
                      <a:ea typeface="微软雅黑" panose="020B0503020204020204" charset="-122"/>
                    </a:rPr>
                    <a:t>职业素养</a:t>
                  </a:r>
                  <a:endParaRPr lang="zh-CN" altLang="en-US" sz="1400" dirty="0">
                    <a:solidFill>
                      <a:prstClr val="white"/>
                    </a:solidFill>
                    <a:latin typeface="微软雅黑" panose="020B0503020204020204" charset="-122"/>
                    <a:ea typeface="微软雅黑" panose="020B0503020204020204" charset="-122"/>
                  </a:endParaRPr>
                </a:p>
              </p:txBody>
            </p:sp>
            <p:grpSp>
              <p:nvGrpSpPr>
                <p:cNvPr id="16" name="组合 15"/>
                <p:cNvGrpSpPr/>
                <p:nvPr/>
              </p:nvGrpSpPr>
              <p:grpSpPr>
                <a:xfrm>
                  <a:off x="8920656" y="1436786"/>
                  <a:ext cx="1090753" cy="1055046"/>
                  <a:chOff x="9519248" y="1910802"/>
                  <a:chExt cx="1174480" cy="1136032"/>
                </a:xfrm>
              </p:grpSpPr>
              <p:sp>
                <p:nvSpPr>
                  <p:cNvPr id="40" name="椭圆 39"/>
                  <p:cNvSpPr/>
                  <p:nvPr/>
                </p:nvSpPr>
                <p:spPr>
                  <a:xfrm>
                    <a:off x="9540933" y="1910802"/>
                    <a:ext cx="1136032" cy="113603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sp>
                <p:nvSpPr>
                  <p:cNvPr id="41" name="矩形 40"/>
                  <p:cNvSpPr/>
                  <p:nvPr/>
                </p:nvSpPr>
                <p:spPr>
                  <a:xfrm>
                    <a:off x="9519248" y="2271419"/>
                    <a:ext cx="1174480" cy="424756"/>
                  </a:xfrm>
                  <a:prstGeom prst="rect">
                    <a:avLst/>
                  </a:prstGeom>
                </p:spPr>
                <p:txBody>
                  <a:bodyPr wrap="none">
                    <a:spAutoFit/>
                  </a:bodyPr>
                  <a:lstStyle/>
                  <a:p>
                    <a:r>
                      <a:rPr lang="zh-CN" altLang="en-US" sz="1400" dirty="0">
                        <a:solidFill>
                          <a:prstClr val="white"/>
                        </a:solidFill>
                        <a:latin typeface="微软雅黑" panose="020B0503020204020204" charset="-122"/>
                        <a:ea typeface="微软雅黑" panose="020B0503020204020204" charset="-122"/>
                      </a:rPr>
                      <a:t>团队协作</a:t>
                    </a:r>
                    <a:endParaRPr lang="zh-CN" altLang="en-US" sz="1400" dirty="0">
                      <a:solidFill>
                        <a:prstClr val="white"/>
                      </a:solidFill>
                      <a:latin typeface="微软雅黑" panose="020B0503020204020204" charset="-122"/>
                      <a:ea typeface="微软雅黑" panose="020B0503020204020204" charset="-122"/>
                    </a:endParaRPr>
                  </a:p>
                </p:txBody>
              </p:sp>
            </p:grpSp>
            <p:grpSp>
              <p:nvGrpSpPr>
                <p:cNvPr id="17" name="组合 16"/>
                <p:cNvGrpSpPr/>
                <p:nvPr/>
              </p:nvGrpSpPr>
              <p:grpSpPr>
                <a:xfrm>
                  <a:off x="9705038" y="2574045"/>
                  <a:ext cx="1117943" cy="1055046"/>
                  <a:chOff x="10007917" y="3442960"/>
                  <a:chExt cx="1203756" cy="1136032"/>
                </a:xfrm>
              </p:grpSpPr>
              <p:sp>
                <p:nvSpPr>
                  <p:cNvPr id="38" name="椭圆 37"/>
                  <p:cNvSpPr/>
                  <p:nvPr/>
                </p:nvSpPr>
                <p:spPr>
                  <a:xfrm>
                    <a:off x="10007917" y="3442960"/>
                    <a:ext cx="1136032" cy="113603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sp>
                <p:nvSpPr>
                  <p:cNvPr id="39" name="矩形 38"/>
                  <p:cNvSpPr/>
                  <p:nvPr/>
                </p:nvSpPr>
                <p:spPr>
                  <a:xfrm>
                    <a:off x="10037195" y="3805225"/>
                    <a:ext cx="1174478" cy="424756"/>
                  </a:xfrm>
                  <a:prstGeom prst="rect">
                    <a:avLst/>
                  </a:prstGeom>
                </p:spPr>
                <p:txBody>
                  <a:bodyPr wrap="none">
                    <a:spAutoFit/>
                  </a:bodyPr>
                  <a:lstStyle/>
                  <a:p>
                    <a:r>
                      <a:rPr lang="zh-CN" altLang="en-US" sz="1400" dirty="0">
                        <a:solidFill>
                          <a:prstClr val="white"/>
                        </a:solidFill>
                        <a:latin typeface="微软雅黑" panose="020B0503020204020204" charset="-122"/>
                        <a:ea typeface="微软雅黑" panose="020B0503020204020204" charset="-122"/>
                      </a:rPr>
                      <a:t>统筹执行</a:t>
                    </a:r>
                    <a:endParaRPr lang="zh-CN" altLang="en-US" sz="1400" dirty="0">
                      <a:solidFill>
                        <a:prstClr val="white"/>
                      </a:solidFill>
                      <a:latin typeface="微软雅黑" panose="020B0503020204020204" charset="-122"/>
                      <a:ea typeface="微软雅黑" panose="020B0503020204020204" charset="-122"/>
                    </a:endParaRPr>
                  </a:p>
                </p:txBody>
              </p:sp>
            </p:grpSp>
            <p:grpSp>
              <p:nvGrpSpPr>
                <p:cNvPr id="18" name="组合 17"/>
                <p:cNvGrpSpPr/>
                <p:nvPr/>
              </p:nvGrpSpPr>
              <p:grpSpPr>
                <a:xfrm>
                  <a:off x="9705031" y="3981211"/>
                  <a:ext cx="1115173" cy="1055046"/>
                  <a:chOff x="9540930" y="4975118"/>
                  <a:chExt cx="1200774" cy="1136032"/>
                </a:xfrm>
              </p:grpSpPr>
              <p:sp>
                <p:nvSpPr>
                  <p:cNvPr id="36" name="椭圆 35"/>
                  <p:cNvSpPr/>
                  <p:nvPr/>
                </p:nvSpPr>
                <p:spPr>
                  <a:xfrm>
                    <a:off x="9540930" y="4975118"/>
                    <a:ext cx="1136032" cy="113603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sp>
                <p:nvSpPr>
                  <p:cNvPr id="37" name="矩形 36"/>
                  <p:cNvSpPr/>
                  <p:nvPr/>
                </p:nvSpPr>
                <p:spPr>
                  <a:xfrm>
                    <a:off x="9567225" y="5323277"/>
                    <a:ext cx="1174479" cy="424756"/>
                  </a:xfrm>
                  <a:prstGeom prst="rect">
                    <a:avLst/>
                  </a:prstGeom>
                </p:spPr>
                <p:txBody>
                  <a:bodyPr wrap="none">
                    <a:spAutoFit/>
                  </a:bodyPr>
                  <a:lstStyle/>
                  <a:p>
                    <a:r>
                      <a:rPr lang="zh-CN" altLang="en-US" sz="1400" dirty="0">
                        <a:solidFill>
                          <a:prstClr val="white"/>
                        </a:solidFill>
                        <a:latin typeface="微软雅黑" panose="020B0503020204020204" charset="-122"/>
                        <a:ea typeface="微软雅黑" panose="020B0503020204020204" charset="-122"/>
                      </a:rPr>
                      <a:t>交流沟通</a:t>
                    </a:r>
                    <a:endParaRPr lang="zh-CN" altLang="en-US" sz="1400" dirty="0">
                      <a:solidFill>
                        <a:prstClr val="white"/>
                      </a:solidFill>
                      <a:latin typeface="微软雅黑" panose="020B0503020204020204" charset="-122"/>
                      <a:ea typeface="微软雅黑" panose="020B0503020204020204" charset="-122"/>
                    </a:endParaRPr>
                  </a:p>
                </p:txBody>
              </p:sp>
            </p:grpSp>
            <p:grpSp>
              <p:nvGrpSpPr>
                <p:cNvPr id="19" name="组合 18"/>
                <p:cNvGrpSpPr/>
                <p:nvPr/>
              </p:nvGrpSpPr>
              <p:grpSpPr>
                <a:xfrm>
                  <a:off x="7768932" y="3085415"/>
                  <a:ext cx="741263" cy="790839"/>
                  <a:chOff x="6025477" y="5703965"/>
                  <a:chExt cx="522158" cy="557080"/>
                </a:xfrm>
                <a:solidFill>
                  <a:schemeClr val="bg1"/>
                </a:solidFill>
              </p:grpSpPr>
              <p:sp>
                <p:nvSpPr>
                  <p:cNvPr id="23" name="Freeform 348"/>
                  <p:cNvSpPr/>
                  <p:nvPr/>
                </p:nvSpPr>
                <p:spPr bwMode="auto">
                  <a:xfrm>
                    <a:off x="6278241" y="5703965"/>
                    <a:ext cx="31596" cy="78158"/>
                  </a:xfrm>
                  <a:custGeom>
                    <a:avLst/>
                    <a:gdLst>
                      <a:gd name="T0" fmla="*/ 8 w 15"/>
                      <a:gd name="T1" fmla="*/ 38 h 38"/>
                      <a:gd name="T2" fmla="*/ 0 w 15"/>
                      <a:gd name="T3" fmla="*/ 30 h 38"/>
                      <a:gd name="T4" fmla="*/ 0 w 15"/>
                      <a:gd name="T5" fmla="*/ 7 h 38"/>
                      <a:gd name="T6" fmla="*/ 8 w 15"/>
                      <a:gd name="T7" fmla="*/ 0 h 38"/>
                      <a:gd name="T8" fmla="*/ 15 w 15"/>
                      <a:gd name="T9" fmla="*/ 7 h 38"/>
                      <a:gd name="T10" fmla="*/ 15 w 15"/>
                      <a:gd name="T11" fmla="*/ 30 h 38"/>
                      <a:gd name="T12" fmla="*/ 8 w 15"/>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5" h="38">
                        <a:moveTo>
                          <a:pt x="8" y="38"/>
                        </a:moveTo>
                        <a:cubicBezTo>
                          <a:pt x="4" y="38"/>
                          <a:pt x="0" y="34"/>
                          <a:pt x="0" y="30"/>
                        </a:cubicBezTo>
                        <a:cubicBezTo>
                          <a:pt x="0" y="7"/>
                          <a:pt x="0" y="7"/>
                          <a:pt x="0" y="7"/>
                        </a:cubicBezTo>
                        <a:cubicBezTo>
                          <a:pt x="0" y="3"/>
                          <a:pt x="4" y="0"/>
                          <a:pt x="8" y="0"/>
                        </a:cubicBezTo>
                        <a:cubicBezTo>
                          <a:pt x="12" y="0"/>
                          <a:pt x="15" y="3"/>
                          <a:pt x="15" y="7"/>
                        </a:cubicBezTo>
                        <a:cubicBezTo>
                          <a:pt x="15" y="30"/>
                          <a:pt x="15" y="30"/>
                          <a:pt x="15" y="30"/>
                        </a:cubicBezTo>
                        <a:cubicBezTo>
                          <a:pt x="15" y="34"/>
                          <a:pt x="12" y="38"/>
                          <a:pt x="8" y="38"/>
                        </a:cubicBezTo>
                        <a:close/>
                      </a:path>
                    </a:pathLst>
                  </a:custGeom>
                  <a:grpFill/>
                  <a:ln>
                    <a:noFill/>
                  </a:ln>
                </p:spPr>
                <p:txBody>
                  <a:bodyPr vert="horz" wrap="square" lIns="34290" tIns="17145" rIns="34290" bIns="17145" numCol="1" anchor="t" anchorCtr="0" compatLnSpc="1"/>
                  <a:lstStyle/>
                  <a:p>
                    <a:endParaRPr lang="en-US" sz="900">
                      <a:latin typeface="微软雅黑" panose="020B0503020204020204" charset="-122"/>
                      <a:ea typeface="微软雅黑" panose="020B0503020204020204" charset="-122"/>
                    </a:endParaRPr>
                  </a:p>
                </p:txBody>
              </p:sp>
              <p:sp>
                <p:nvSpPr>
                  <p:cNvPr id="24" name="Freeform 349"/>
                  <p:cNvSpPr/>
                  <p:nvPr/>
                </p:nvSpPr>
                <p:spPr bwMode="auto">
                  <a:xfrm>
                    <a:off x="6153521" y="5730572"/>
                    <a:ext cx="58203" cy="73169"/>
                  </a:xfrm>
                  <a:custGeom>
                    <a:avLst/>
                    <a:gdLst>
                      <a:gd name="T0" fmla="*/ 20 w 28"/>
                      <a:gd name="T1" fmla="*/ 35 h 35"/>
                      <a:gd name="T2" fmla="*/ 13 w 28"/>
                      <a:gd name="T3" fmla="*/ 32 h 35"/>
                      <a:gd name="T4" fmla="*/ 2 w 28"/>
                      <a:gd name="T5" fmla="*/ 12 h 35"/>
                      <a:gd name="T6" fmla="*/ 4 w 28"/>
                      <a:gd name="T7" fmla="*/ 2 h 35"/>
                      <a:gd name="T8" fmla="*/ 14 w 28"/>
                      <a:gd name="T9" fmla="*/ 5 h 35"/>
                      <a:gd name="T10" fmla="*/ 26 w 28"/>
                      <a:gd name="T11" fmla="*/ 25 h 35"/>
                      <a:gd name="T12" fmla="*/ 23 w 28"/>
                      <a:gd name="T13" fmla="*/ 35 h 35"/>
                      <a:gd name="T14" fmla="*/ 20 w 28"/>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35">
                        <a:moveTo>
                          <a:pt x="20" y="35"/>
                        </a:moveTo>
                        <a:cubicBezTo>
                          <a:pt x="17" y="35"/>
                          <a:pt x="15" y="34"/>
                          <a:pt x="13" y="32"/>
                        </a:cubicBezTo>
                        <a:cubicBezTo>
                          <a:pt x="2" y="12"/>
                          <a:pt x="2" y="12"/>
                          <a:pt x="2" y="12"/>
                        </a:cubicBezTo>
                        <a:cubicBezTo>
                          <a:pt x="0" y="8"/>
                          <a:pt x="1" y="4"/>
                          <a:pt x="4" y="2"/>
                        </a:cubicBezTo>
                        <a:cubicBezTo>
                          <a:pt x="8" y="0"/>
                          <a:pt x="12" y="1"/>
                          <a:pt x="14" y="5"/>
                        </a:cubicBezTo>
                        <a:cubicBezTo>
                          <a:pt x="26" y="25"/>
                          <a:pt x="26" y="25"/>
                          <a:pt x="26" y="25"/>
                        </a:cubicBezTo>
                        <a:cubicBezTo>
                          <a:pt x="28" y="28"/>
                          <a:pt x="27" y="33"/>
                          <a:pt x="23" y="35"/>
                        </a:cubicBezTo>
                        <a:cubicBezTo>
                          <a:pt x="22" y="35"/>
                          <a:pt x="21" y="35"/>
                          <a:pt x="20" y="35"/>
                        </a:cubicBezTo>
                        <a:close/>
                      </a:path>
                    </a:pathLst>
                  </a:custGeom>
                  <a:grpFill/>
                  <a:ln>
                    <a:noFill/>
                  </a:ln>
                </p:spPr>
                <p:txBody>
                  <a:bodyPr vert="horz" wrap="square" lIns="34290" tIns="17145" rIns="34290" bIns="17145" numCol="1" anchor="t" anchorCtr="0" compatLnSpc="1"/>
                  <a:lstStyle/>
                  <a:p>
                    <a:endParaRPr lang="en-US" sz="900">
                      <a:latin typeface="微软雅黑" panose="020B0503020204020204" charset="-122"/>
                      <a:ea typeface="微软雅黑" panose="020B0503020204020204" charset="-122"/>
                    </a:endParaRPr>
                  </a:p>
                </p:txBody>
              </p:sp>
              <p:sp>
                <p:nvSpPr>
                  <p:cNvPr id="25" name="Freeform 350"/>
                  <p:cNvSpPr/>
                  <p:nvPr/>
                </p:nvSpPr>
                <p:spPr bwMode="auto">
                  <a:xfrm>
                    <a:off x="6060397" y="5818707"/>
                    <a:ext cx="76495" cy="56539"/>
                  </a:xfrm>
                  <a:custGeom>
                    <a:avLst/>
                    <a:gdLst>
                      <a:gd name="T0" fmla="*/ 28 w 37"/>
                      <a:gd name="T1" fmla="*/ 27 h 27"/>
                      <a:gd name="T2" fmla="*/ 25 w 37"/>
                      <a:gd name="T3" fmla="*/ 26 h 27"/>
                      <a:gd name="T4" fmla="*/ 5 w 37"/>
                      <a:gd name="T5" fmla="*/ 14 h 27"/>
                      <a:gd name="T6" fmla="*/ 2 w 37"/>
                      <a:gd name="T7" fmla="*/ 5 h 27"/>
                      <a:gd name="T8" fmla="*/ 12 w 37"/>
                      <a:gd name="T9" fmla="*/ 2 h 27"/>
                      <a:gd name="T10" fmla="*/ 32 w 37"/>
                      <a:gd name="T11" fmla="*/ 14 h 27"/>
                      <a:gd name="T12" fmla="*/ 35 w 37"/>
                      <a:gd name="T13" fmla="*/ 23 h 27"/>
                      <a:gd name="T14" fmla="*/ 28 w 37"/>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7">
                        <a:moveTo>
                          <a:pt x="28" y="27"/>
                        </a:moveTo>
                        <a:cubicBezTo>
                          <a:pt x="27" y="27"/>
                          <a:pt x="26" y="27"/>
                          <a:pt x="25" y="26"/>
                        </a:cubicBezTo>
                        <a:cubicBezTo>
                          <a:pt x="5" y="14"/>
                          <a:pt x="5" y="14"/>
                          <a:pt x="5" y="14"/>
                        </a:cubicBezTo>
                        <a:cubicBezTo>
                          <a:pt x="1" y="12"/>
                          <a:pt x="0" y="8"/>
                          <a:pt x="2" y="5"/>
                        </a:cubicBezTo>
                        <a:cubicBezTo>
                          <a:pt x="4" y="1"/>
                          <a:pt x="9" y="0"/>
                          <a:pt x="12" y="2"/>
                        </a:cubicBezTo>
                        <a:cubicBezTo>
                          <a:pt x="32" y="14"/>
                          <a:pt x="32" y="14"/>
                          <a:pt x="32" y="14"/>
                        </a:cubicBezTo>
                        <a:cubicBezTo>
                          <a:pt x="35" y="16"/>
                          <a:pt x="37" y="20"/>
                          <a:pt x="35" y="23"/>
                        </a:cubicBezTo>
                        <a:cubicBezTo>
                          <a:pt x="33" y="26"/>
                          <a:pt x="31" y="27"/>
                          <a:pt x="28" y="27"/>
                        </a:cubicBezTo>
                        <a:close/>
                      </a:path>
                    </a:pathLst>
                  </a:custGeom>
                  <a:grpFill/>
                  <a:ln>
                    <a:noFill/>
                  </a:ln>
                </p:spPr>
                <p:txBody>
                  <a:bodyPr vert="horz" wrap="square" lIns="34290" tIns="17145" rIns="34290" bIns="17145" numCol="1" anchor="t" anchorCtr="0" compatLnSpc="1"/>
                  <a:lstStyle/>
                  <a:p>
                    <a:endParaRPr lang="en-US" sz="900">
                      <a:latin typeface="微软雅黑" panose="020B0503020204020204" charset="-122"/>
                      <a:ea typeface="微软雅黑" panose="020B0503020204020204" charset="-122"/>
                    </a:endParaRPr>
                  </a:p>
                </p:txBody>
              </p:sp>
              <p:sp>
                <p:nvSpPr>
                  <p:cNvPr id="26" name="Freeform 351"/>
                  <p:cNvSpPr/>
                  <p:nvPr/>
                </p:nvSpPr>
                <p:spPr bwMode="auto">
                  <a:xfrm>
                    <a:off x="6025477" y="5943426"/>
                    <a:ext cx="78158" cy="28270"/>
                  </a:xfrm>
                  <a:custGeom>
                    <a:avLst/>
                    <a:gdLst>
                      <a:gd name="T0" fmla="*/ 31 w 38"/>
                      <a:gd name="T1" fmla="*/ 14 h 14"/>
                      <a:gd name="T2" fmla="*/ 8 w 38"/>
                      <a:gd name="T3" fmla="*/ 14 h 14"/>
                      <a:gd name="T4" fmla="*/ 0 w 38"/>
                      <a:gd name="T5" fmla="*/ 7 h 14"/>
                      <a:gd name="T6" fmla="*/ 8 w 38"/>
                      <a:gd name="T7" fmla="*/ 0 h 14"/>
                      <a:gd name="T8" fmla="*/ 31 w 38"/>
                      <a:gd name="T9" fmla="*/ 0 h 14"/>
                      <a:gd name="T10" fmla="*/ 38 w 38"/>
                      <a:gd name="T11" fmla="*/ 7 h 14"/>
                      <a:gd name="T12" fmla="*/ 31 w 38"/>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38" h="14">
                        <a:moveTo>
                          <a:pt x="31" y="14"/>
                        </a:moveTo>
                        <a:cubicBezTo>
                          <a:pt x="8" y="14"/>
                          <a:pt x="8" y="14"/>
                          <a:pt x="8" y="14"/>
                        </a:cubicBezTo>
                        <a:cubicBezTo>
                          <a:pt x="4" y="14"/>
                          <a:pt x="0" y="11"/>
                          <a:pt x="0" y="7"/>
                        </a:cubicBezTo>
                        <a:cubicBezTo>
                          <a:pt x="0" y="3"/>
                          <a:pt x="4" y="0"/>
                          <a:pt x="8" y="0"/>
                        </a:cubicBezTo>
                        <a:cubicBezTo>
                          <a:pt x="31" y="0"/>
                          <a:pt x="31" y="0"/>
                          <a:pt x="31" y="0"/>
                        </a:cubicBezTo>
                        <a:cubicBezTo>
                          <a:pt x="35" y="0"/>
                          <a:pt x="38" y="3"/>
                          <a:pt x="38" y="7"/>
                        </a:cubicBezTo>
                        <a:cubicBezTo>
                          <a:pt x="38" y="11"/>
                          <a:pt x="35" y="14"/>
                          <a:pt x="31" y="14"/>
                        </a:cubicBezTo>
                        <a:close/>
                      </a:path>
                    </a:pathLst>
                  </a:custGeom>
                  <a:grpFill/>
                  <a:ln>
                    <a:noFill/>
                  </a:ln>
                </p:spPr>
                <p:txBody>
                  <a:bodyPr vert="horz" wrap="square" lIns="34290" tIns="17145" rIns="34290" bIns="17145" numCol="1" anchor="t" anchorCtr="0" compatLnSpc="1"/>
                  <a:lstStyle/>
                  <a:p>
                    <a:endParaRPr lang="en-US" sz="900">
                      <a:latin typeface="微软雅黑" panose="020B0503020204020204" charset="-122"/>
                      <a:ea typeface="微软雅黑" panose="020B0503020204020204" charset="-122"/>
                    </a:endParaRPr>
                  </a:p>
                </p:txBody>
              </p:sp>
              <p:sp>
                <p:nvSpPr>
                  <p:cNvPr id="29" name="Freeform 352"/>
                  <p:cNvSpPr/>
                  <p:nvPr/>
                </p:nvSpPr>
                <p:spPr bwMode="auto">
                  <a:xfrm>
                    <a:off x="6052083" y="6041539"/>
                    <a:ext cx="76495" cy="56539"/>
                  </a:xfrm>
                  <a:custGeom>
                    <a:avLst/>
                    <a:gdLst>
                      <a:gd name="T0" fmla="*/ 9 w 37"/>
                      <a:gd name="T1" fmla="*/ 27 h 27"/>
                      <a:gd name="T2" fmla="*/ 2 w 37"/>
                      <a:gd name="T3" fmla="*/ 23 h 27"/>
                      <a:gd name="T4" fmla="*/ 5 w 37"/>
                      <a:gd name="T5" fmla="*/ 13 h 27"/>
                      <a:gd name="T6" fmla="*/ 25 w 37"/>
                      <a:gd name="T7" fmla="*/ 2 h 27"/>
                      <a:gd name="T8" fmla="*/ 35 w 37"/>
                      <a:gd name="T9" fmla="*/ 4 h 27"/>
                      <a:gd name="T10" fmla="*/ 32 w 37"/>
                      <a:gd name="T11" fmla="*/ 14 h 27"/>
                      <a:gd name="T12" fmla="*/ 12 w 37"/>
                      <a:gd name="T13" fmla="*/ 26 h 27"/>
                      <a:gd name="T14" fmla="*/ 9 w 37"/>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7">
                        <a:moveTo>
                          <a:pt x="9" y="27"/>
                        </a:moveTo>
                        <a:cubicBezTo>
                          <a:pt x="6" y="27"/>
                          <a:pt x="4" y="25"/>
                          <a:pt x="2" y="23"/>
                        </a:cubicBezTo>
                        <a:cubicBezTo>
                          <a:pt x="0" y="20"/>
                          <a:pt x="2" y="15"/>
                          <a:pt x="5" y="13"/>
                        </a:cubicBezTo>
                        <a:cubicBezTo>
                          <a:pt x="25" y="2"/>
                          <a:pt x="25" y="2"/>
                          <a:pt x="25" y="2"/>
                        </a:cubicBezTo>
                        <a:cubicBezTo>
                          <a:pt x="29" y="0"/>
                          <a:pt x="33" y="1"/>
                          <a:pt x="35" y="4"/>
                        </a:cubicBezTo>
                        <a:cubicBezTo>
                          <a:pt x="37" y="8"/>
                          <a:pt x="36" y="12"/>
                          <a:pt x="32" y="14"/>
                        </a:cubicBezTo>
                        <a:cubicBezTo>
                          <a:pt x="12" y="26"/>
                          <a:pt x="12" y="26"/>
                          <a:pt x="12" y="26"/>
                        </a:cubicBezTo>
                        <a:cubicBezTo>
                          <a:pt x="11" y="26"/>
                          <a:pt x="10" y="27"/>
                          <a:pt x="9" y="27"/>
                        </a:cubicBezTo>
                        <a:close/>
                      </a:path>
                    </a:pathLst>
                  </a:custGeom>
                  <a:grpFill/>
                  <a:ln>
                    <a:noFill/>
                  </a:ln>
                </p:spPr>
                <p:txBody>
                  <a:bodyPr vert="horz" wrap="square" lIns="34290" tIns="17145" rIns="34290" bIns="17145" numCol="1" anchor="t" anchorCtr="0" compatLnSpc="1"/>
                  <a:lstStyle/>
                  <a:p>
                    <a:endParaRPr lang="en-US" sz="900">
                      <a:latin typeface="微软雅黑" panose="020B0503020204020204" charset="-122"/>
                      <a:ea typeface="微软雅黑" panose="020B0503020204020204" charset="-122"/>
                    </a:endParaRPr>
                  </a:p>
                </p:txBody>
              </p:sp>
              <p:sp>
                <p:nvSpPr>
                  <p:cNvPr id="30" name="Freeform 353"/>
                  <p:cNvSpPr/>
                  <p:nvPr/>
                </p:nvSpPr>
                <p:spPr bwMode="auto">
                  <a:xfrm>
                    <a:off x="6437882" y="6053179"/>
                    <a:ext cx="76495" cy="56539"/>
                  </a:xfrm>
                  <a:custGeom>
                    <a:avLst/>
                    <a:gdLst>
                      <a:gd name="T0" fmla="*/ 29 w 37"/>
                      <a:gd name="T1" fmla="*/ 27 h 27"/>
                      <a:gd name="T2" fmla="*/ 25 w 37"/>
                      <a:gd name="T3" fmla="*/ 26 h 27"/>
                      <a:gd name="T4" fmla="*/ 5 w 37"/>
                      <a:gd name="T5" fmla="*/ 15 h 27"/>
                      <a:gd name="T6" fmla="*/ 2 w 37"/>
                      <a:gd name="T7" fmla="*/ 5 h 27"/>
                      <a:gd name="T8" fmla="*/ 12 w 37"/>
                      <a:gd name="T9" fmla="*/ 2 h 27"/>
                      <a:gd name="T10" fmla="*/ 32 w 37"/>
                      <a:gd name="T11" fmla="*/ 14 h 27"/>
                      <a:gd name="T12" fmla="*/ 35 w 37"/>
                      <a:gd name="T13" fmla="*/ 23 h 27"/>
                      <a:gd name="T14" fmla="*/ 29 w 37"/>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7">
                        <a:moveTo>
                          <a:pt x="29" y="27"/>
                        </a:moveTo>
                        <a:cubicBezTo>
                          <a:pt x="27" y="27"/>
                          <a:pt x="26" y="27"/>
                          <a:pt x="25" y="26"/>
                        </a:cubicBezTo>
                        <a:cubicBezTo>
                          <a:pt x="5" y="15"/>
                          <a:pt x="5" y="15"/>
                          <a:pt x="5" y="15"/>
                        </a:cubicBezTo>
                        <a:cubicBezTo>
                          <a:pt x="1" y="13"/>
                          <a:pt x="0" y="8"/>
                          <a:pt x="2" y="5"/>
                        </a:cubicBezTo>
                        <a:cubicBezTo>
                          <a:pt x="4" y="1"/>
                          <a:pt x="9" y="0"/>
                          <a:pt x="12" y="2"/>
                        </a:cubicBezTo>
                        <a:cubicBezTo>
                          <a:pt x="32" y="14"/>
                          <a:pt x="32" y="14"/>
                          <a:pt x="32" y="14"/>
                        </a:cubicBezTo>
                        <a:cubicBezTo>
                          <a:pt x="36" y="16"/>
                          <a:pt x="37" y="20"/>
                          <a:pt x="35" y="23"/>
                        </a:cubicBezTo>
                        <a:cubicBezTo>
                          <a:pt x="34" y="26"/>
                          <a:pt x="31" y="27"/>
                          <a:pt x="29" y="27"/>
                        </a:cubicBezTo>
                        <a:close/>
                      </a:path>
                    </a:pathLst>
                  </a:custGeom>
                  <a:grpFill/>
                  <a:ln>
                    <a:noFill/>
                  </a:ln>
                </p:spPr>
                <p:txBody>
                  <a:bodyPr vert="horz" wrap="square" lIns="34290" tIns="17145" rIns="34290" bIns="17145" numCol="1" anchor="t" anchorCtr="0" compatLnSpc="1"/>
                  <a:lstStyle/>
                  <a:p>
                    <a:endParaRPr lang="en-US" sz="900">
                      <a:latin typeface="微软雅黑" panose="020B0503020204020204" charset="-122"/>
                      <a:ea typeface="微软雅黑" panose="020B0503020204020204" charset="-122"/>
                    </a:endParaRPr>
                  </a:p>
                </p:txBody>
              </p:sp>
              <p:sp>
                <p:nvSpPr>
                  <p:cNvPr id="31" name="Freeform 354"/>
                  <p:cNvSpPr/>
                  <p:nvPr/>
                </p:nvSpPr>
                <p:spPr bwMode="auto">
                  <a:xfrm>
                    <a:off x="6471140" y="5958393"/>
                    <a:ext cx="76495" cy="28270"/>
                  </a:xfrm>
                  <a:custGeom>
                    <a:avLst/>
                    <a:gdLst>
                      <a:gd name="T0" fmla="*/ 30 w 37"/>
                      <a:gd name="T1" fmla="*/ 14 h 14"/>
                      <a:gd name="T2" fmla="*/ 7 w 37"/>
                      <a:gd name="T3" fmla="*/ 14 h 14"/>
                      <a:gd name="T4" fmla="*/ 0 w 37"/>
                      <a:gd name="T5" fmla="*/ 7 h 14"/>
                      <a:gd name="T6" fmla="*/ 7 w 37"/>
                      <a:gd name="T7" fmla="*/ 0 h 14"/>
                      <a:gd name="T8" fmla="*/ 30 w 37"/>
                      <a:gd name="T9" fmla="*/ 0 h 14"/>
                      <a:gd name="T10" fmla="*/ 37 w 37"/>
                      <a:gd name="T11" fmla="*/ 7 h 14"/>
                      <a:gd name="T12" fmla="*/ 30 w 37"/>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37" h="14">
                        <a:moveTo>
                          <a:pt x="30" y="14"/>
                        </a:moveTo>
                        <a:cubicBezTo>
                          <a:pt x="7" y="14"/>
                          <a:pt x="7" y="14"/>
                          <a:pt x="7" y="14"/>
                        </a:cubicBezTo>
                        <a:cubicBezTo>
                          <a:pt x="3" y="14"/>
                          <a:pt x="0" y="11"/>
                          <a:pt x="0" y="7"/>
                        </a:cubicBezTo>
                        <a:cubicBezTo>
                          <a:pt x="0" y="3"/>
                          <a:pt x="3" y="0"/>
                          <a:pt x="7" y="0"/>
                        </a:cubicBezTo>
                        <a:cubicBezTo>
                          <a:pt x="30" y="0"/>
                          <a:pt x="30" y="0"/>
                          <a:pt x="30" y="0"/>
                        </a:cubicBezTo>
                        <a:cubicBezTo>
                          <a:pt x="34" y="0"/>
                          <a:pt x="37" y="3"/>
                          <a:pt x="37" y="7"/>
                        </a:cubicBezTo>
                        <a:cubicBezTo>
                          <a:pt x="37" y="11"/>
                          <a:pt x="34" y="14"/>
                          <a:pt x="30" y="14"/>
                        </a:cubicBezTo>
                        <a:close/>
                      </a:path>
                    </a:pathLst>
                  </a:custGeom>
                  <a:grpFill/>
                  <a:ln>
                    <a:noFill/>
                  </a:ln>
                </p:spPr>
                <p:txBody>
                  <a:bodyPr vert="horz" wrap="square" lIns="34290" tIns="17145" rIns="34290" bIns="17145" numCol="1" anchor="t" anchorCtr="0" compatLnSpc="1"/>
                  <a:lstStyle/>
                  <a:p>
                    <a:endParaRPr lang="en-US" sz="900">
                      <a:latin typeface="微软雅黑" panose="020B0503020204020204" charset="-122"/>
                      <a:ea typeface="微软雅黑" panose="020B0503020204020204" charset="-122"/>
                    </a:endParaRPr>
                  </a:p>
                </p:txBody>
              </p:sp>
              <p:sp>
                <p:nvSpPr>
                  <p:cNvPr id="32" name="Freeform 355"/>
                  <p:cNvSpPr/>
                  <p:nvPr/>
                </p:nvSpPr>
                <p:spPr bwMode="auto">
                  <a:xfrm>
                    <a:off x="6446196" y="5830347"/>
                    <a:ext cx="76495" cy="56539"/>
                  </a:xfrm>
                  <a:custGeom>
                    <a:avLst/>
                    <a:gdLst>
                      <a:gd name="T0" fmla="*/ 8 w 37"/>
                      <a:gd name="T1" fmla="*/ 27 h 27"/>
                      <a:gd name="T2" fmla="*/ 2 w 37"/>
                      <a:gd name="T3" fmla="*/ 24 h 27"/>
                      <a:gd name="T4" fmla="*/ 5 w 37"/>
                      <a:gd name="T5" fmla="*/ 14 h 27"/>
                      <a:gd name="T6" fmla="*/ 25 w 37"/>
                      <a:gd name="T7" fmla="*/ 2 h 27"/>
                      <a:gd name="T8" fmla="*/ 35 w 37"/>
                      <a:gd name="T9" fmla="*/ 5 h 27"/>
                      <a:gd name="T10" fmla="*/ 32 w 37"/>
                      <a:gd name="T11" fmla="*/ 15 h 27"/>
                      <a:gd name="T12" fmla="*/ 12 w 37"/>
                      <a:gd name="T13" fmla="*/ 26 h 27"/>
                      <a:gd name="T14" fmla="*/ 8 w 37"/>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7">
                        <a:moveTo>
                          <a:pt x="8" y="27"/>
                        </a:moveTo>
                        <a:cubicBezTo>
                          <a:pt x="6" y="27"/>
                          <a:pt x="3" y="26"/>
                          <a:pt x="2" y="24"/>
                        </a:cubicBezTo>
                        <a:cubicBezTo>
                          <a:pt x="0" y="20"/>
                          <a:pt x="1" y="16"/>
                          <a:pt x="5" y="14"/>
                        </a:cubicBezTo>
                        <a:cubicBezTo>
                          <a:pt x="25" y="2"/>
                          <a:pt x="25" y="2"/>
                          <a:pt x="25" y="2"/>
                        </a:cubicBezTo>
                        <a:cubicBezTo>
                          <a:pt x="28" y="0"/>
                          <a:pt x="33" y="1"/>
                          <a:pt x="35" y="5"/>
                        </a:cubicBezTo>
                        <a:cubicBezTo>
                          <a:pt x="37" y="8"/>
                          <a:pt x="35" y="13"/>
                          <a:pt x="32" y="15"/>
                        </a:cubicBezTo>
                        <a:cubicBezTo>
                          <a:pt x="12" y="26"/>
                          <a:pt x="12" y="26"/>
                          <a:pt x="12" y="26"/>
                        </a:cubicBezTo>
                        <a:cubicBezTo>
                          <a:pt x="11" y="27"/>
                          <a:pt x="9" y="27"/>
                          <a:pt x="8" y="27"/>
                        </a:cubicBezTo>
                        <a:close/>
                      </a:path>
                    </a:pathLst>
                  </a:custGeom>
                  <a:grpFill/>
                  <a:ln>
                    <a:noFill/>
                  </a:ln>
                </p:spPr>
                <p:txBody>
                  <a:bodyPr vert="horz" wrap="square" lIns="34290" tIns="17145" rIns="34290" bIns="17145" numCol="1" anchor="t" anchorCtr="0" compatLnSpc="1"/>
                  <a:lstStyle/>
                  <a:p>
                    <a:endParaRPr lang="en-US" sz="900">
                      <a:latin typeface="微软雅黑" panose="020B0503020204020204" charset="-122"/>
                      <a:ea typeface="微软雅黑" panose="020B0503020204020204" charset="-122"/>
                    </a:endParaRPr>
                  </a:p>
                </p:txBody>
              </p:sp>
              <p:sp>
                <p:nvSpPr>
                  <p:cNvPr id="33" name="Freeform 356"/>
                  <p:cNvSpPr/>
                  <p:nvPr/>
                </p:nvSpPr>
                <p:spPr bwMode="auto">
                  <a:xfrm>
                    <a:off x="6376353" y="5738887"/>
                    <a:ext cx="59865" cy="73169"/>
                  </a:xfrm>
                  <a:custGeom>
                    <a:avLst/>
                    <a:gdLst>
                      <a:gd name="T0" fmla="*/ 8 w 28"/>
                      <a:gd name="T1" fmla="*/ 35 h 35"/>
                      <a:gd name="T2" fmla="*/ 4 w 28"/>
                      <a:gd name="T3" fmla="*/ 34 h 35"/>
                      <a:gd name="T4" fmla="*/ 2 w 28"/>
                      <a:gd name="T5" fmla="*/ 24 h 35"/>
                      <a:gd name="T6" fmla="*/ 13 w 28"/>
                      <a:gd name="T7" fmla="*/ 4 h 35"/>
                      <a:gd name="T8" fmla="*/ 23 w 28"/>
                      <a:gd name="T9" fmla="*/ 2 h 35"/>
                      <a:gd name="T10" fmla="*/ 26 w 28"/>
                      <a:gd name="T11" fmla="*/ 11 h 35"/>
                      <a:gd name="T12" fmla="*/ 14 w 28"/>
                      <a:gd name="T13" fmla="*/ 32 h 35"/>
                      <a:gd name="T14" fmla="*/ 8 w 28"/>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35">
                        <a:moveTo>
                          <a:pt x="8" y="35"/>
                        </a:moveTo>
                        <a:cubicBezTo>
                          <a:pt x="7" y="35"/>
                          <a:pt x="5" y="35"/>
                          <a:pt x="4" y="34"/>
                        </a:cubicBezTo>
                        <a:cubicBezTo>
                          <a:pt x="1" y="32"/>
                          <a:pt x="0" y="28"/>
                          <a:pt x="2" y="24"/>
                        </a:cubicBezTo>
                        <a:cubicBezTo>
                          <a:pt x="13" y="4"/>
                          <a:pt x="13" y="4"/>
                          <a:pt x="13" y="4"/>
                        </a:cubicBezTo>
                        <a:cubicBezTo>
                          <a:pt x="15" y="1"/>
                          <a:pt x="19" y="0"/>
                          <a:pt x="23" y="2"/>
                        </a:cubicBezTo>
                        <a:cubicBezTo>
                          <a:pt x="26" y="4"/>
                          <a:pt x="28" y="8"/>
                          <a:pt x="26" y="11"/>
                        </a:cubicBezTo>
                        <a:cubicBezTo>
                          <a:pt x="14" y="32"/>
                          <a:pt x="14" y="32"/>
                          <a:pt x="14" y="32"/>
                        </a:cubicBezTo>
                        <a:cubicBezTo>
                          <a:pt x="13" y="34"/>
                          <a:pt x="10" y="35"/>
                          <a:pt x="8" y="35"/>
                        </a:cubicBezTo>
                        <a:close/>
                      </a:path>
                    </a:pathLst>
                  </a:custGeom>
                  <a:grpFill/>
                  <a:ln>
                    <a:noFill/>
                  </a:ln>
                </p:spPr>
                <p:txBody>
                  <a:bodyPr vert="horz" wrap="square" lIns="34290" tIns="17145" rIns="34290" bIns="17145" numCol="1" anchor="t" anchorCtr="0" compatLnSpc="1"/>
                  <a:lstStyle/>
                  <a:p>
                    <a:endParaRPr lang="en-US" sz="900">
                      <a:latin typeface="微软雅黑" panose="020B0503020204020204" charset="-122"/>
                      <a:ea typeface="微软雅黑" panose="020B0503020204020204" charset="-122"/>
                    </a:endParaRPr>
                  </a:p>
                </p:txBody>
              </p:sp>
              <p:sp>
                <p:nvSpPr>
                  <p:cNvPr id="34" name="Freeform 357"/>
                  <p:cNvSpPr>
                    <a:spLocks noEditPoints="1"/>
                  </p:cNvSpPr>
                  <p:nvPr/>
                </p:nvSpPr>
                <p:spPr bwMode="auto">
                  <a:xfrm>
                    <a:off x="6146870" y="5828685"/>
                    <a:ext cx="281035" cy="337574"/>
                  </a:xfrm>
                  <a:custGeom>
                    <a:avLst/>
                    <a:gdLst>
                      <a:gd name="T0" fmla="*/ 67 w 134"/>
                      <a:gd name="T1" fmla="*/ 0 h 162"/>
                      <a:gd name="T2" fmla="*/ 0 w 134"/>
                      <a:gd name="T3" fmla="*/ 73 h 162"/>
                      <a:gd name="T4" fmla="*/ 31 w 134"/>
                      <a:gd name="T5" fmla="*/ 162 h 162"/>
                      <a:gd name="T6" fmla="*/ 71 w 134"/>
                      <a:gd name="T7" fmla="*/ 162 h 162"/>
                      <a:gd name="T8" fmla="*/ 107 w 134"/>
                      <a:gd name="T9" fmla="*/ 132 h 162"/>
                      <a:gd name="T10" fmla="*/ 134 w 134"/>
                      <a:gd name="T11" fmla="*/ 67 h 162"/>
                      <a:gd name="T12" fmla="*/ 59 w 134"/>
                      <a:gd name="T13" fmla="*/ 118 h 162"/>
                      <a:gd name="T14" fmla="*/ 45 w 134"/>
                      <a:gd name="T15" fmla="*/ 91 h 162"/>
                      <a:gd name="T16" fmla="*/ 54 w 134"/>
                      <a:gd name="T17" fmla="*/ 87 h 162"/>
                      <a:gd name="T18" fmla="*/ 73 w 134"/>
                      <a:gd name="T19" fmla="*/ 87 h 162"/>
                      <a:gd name="T20" fmla="*/ 80 w 134"/>
                      <a:gd name="T21" fmla="*/ 92 h 162"/>
                      <a:gd name="T22" fmla="*/ 84 w 134"/>
                      <a:gd name="T23" fmla="*/ 91 h 162"/>
                      <a:gd name="T24" fmla="*/ 71 w 134"/>
                      <a:gd name="T25" fmla="*/ 118 h 162"/>
                      <a:gd name="T26" fmla="*/ 59 w 134"/>
                      <a:gd name="T27" fmla="*/ 150 h 162"/>
                      <a:gd name="T28" fmla="*/ 55 w 134"/>
                      <a:gd name="T29" fmla="*/ 72 h 162"/>
                      <a:gd name="T30" fmla="*/ 57 w 134"/>
                      <a:gd name="T31" fmla="*/ 74 h 162"/>
                      <a:gd name="T32" fmla="*/ 55 w 134"/>
                      <a:gd name="T33" fmla="*/ 72 h 162"/>
                      <a:gd name="T34" fmla="*/ 75 w 134"/>
                      <a:gd name="T35" fmla="*/ 70 h 162"/>
                      <a:gd name="T36" fmla="*/ 76 w 134"/>
                      <a:gd name="T37" fmla="*/ 70 h 162"/>
                      <a:gd name="T38" fmla="*/ 74 w 134"/>
                      <a:gd name="T39" fmla="*/ 71 h 162"/>
                      <a:gd name="T40" fmla="*/ 121 w 134"/>
                      <a:gd name="T41" fmla="*/ 77 h 162"/>
                      <a:gd name="T42" fmla="*/ 98 w 134"/>
                      <a:gd name="T43" fmla="*/ 125 h 162"/>
                      <a:gd name="T44" fmla="*/ 79 w 134"/>
                      <a:gd name="T45" fmla="*/ 150 h 162"/>
                      <a:gd name="T46" fmla="*/ 94 w 134"/>
                      <a:gd name="T47" fmla="*/ 90 h 162"/>
                      <a:gd name="T48" fmla="*/ 87 w 134"/>
                      <a:gd name="T49" fmla="*/ 86 h 162"/>
                      <a:gd name="T50" fmla="*/ 77 w 134"/>
                      <a:gd name="T51" fmla="*/ 85 h 162"/>
                      <a:gd name="T52" fmla="*/ 75 w 134"/>
                      <a:gd name="T53" fmla="*/ 83 h 162"/>
                      <a:gd name="T54" fmla="*/ 75 w 134"/>
                      <a:gd name="T55" fmla="*/ 66 h 162"/>
                      <a:gd name="T56" fmla="*/ 71 w 134"/>
                      <a:gd name="T57" fmla="*/ 82 h 162"/>
                      <a:gd name="T58" fmla="*/ 57 w 134"/>
                      <a:gd name="T59" fmla="*/ 84 h 162"/>
                      <a:gd name="T60" fmla="*/ 57 w 134"/>
                      <a:gd name="T61" fmla="*/ 68 h 162"/>
                      <a:gd name="T62" fmla="*/ 51 w 134"/>
                      <a:gd name="T63" fmla="*/ 81 h 162"/>
                      <a:gd name="T64" fmla="*/ 47 w 134"/>
                      <a:gd name="T65" fmla="*/ 87 h 162"/>
                      <a:gd name="T66" fmla="*/ 43 w 134"/>
                      <a:gd name="T67" fmla="*/ 86 h 162"/>
                      <a:gd name="T68" fmla="*/ 37 w 134"/>
                      <a:gd name="T69" fmla="*/ 84 h 162"/>
                      <a:gd name="T70" fmla="*/ 37 w 134"/>
                      <a:gd name="T71" fmla="*/ 84 h 162"/>
                      <a:gd name="T72" fmla="*/ 37 w 134"/>
                      <a:gd name="T73" fmla="*/ 84 h 162"/>
                      <a:gd name="T74" fmla="*/ 51 w 134"/>
                      <a:gd name="T75" fmla="*/ 119 h 162"/>
                      <a:gd name="T76" fmla="*/ 43 w 134"/>
                      <a:gd name="T77" fmla="*/ 150 h 162"/>
                      <a:gd name="T78" fmla="*/ 12 w 134"/>
                      <a:gd name="T79" fmla="*/ 77 h 162"/>
                      <a:gd name="T80" fmla="*/ 11 w 134"/>
                      <a:gd name="T81" fmla="*/ 69 h 162"/>
                      <a:gd name="T82" fmla="*/ 67 w 134"/>
                      <a:gd name="T83" fmla="*/ 11 h 162"/>
                      <a:gd name="T84" fmla="*/ 122 w 134"/>
                      <a:gd name="T85" fmla="*/ 6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4" h="162">
                        <a:moveTo>
                          <a:pt x="134" y="67"/>
                        </a:moveTo>
                        <a:cubicBezTo>
                          <a:pt x="134" y="30"/>
                          <a:pt x="104" y="0"/>
                          <a:pt x="67" y="0"/>
                        </a:cubicBezTo>
                        <a:cubicBezTo>
                          <a:pt x="30" y="0"/>
                          <a:pt x="0" y="30"/>
                          <a:pt x="0" y="67"/>
                        </a:cubicBezTo>
                        <a:cubicBezTo>
                          <a:pt x="0" y="69"/>
                          <a:pt x="0" y="71"/>
                          <a:pt x="0" y="73"/>
                        </a:cubicBezTo>
                        <a:cubicBezTo>
                          <a:pt x="0" y="74"/>
                          <a:pt x="1" y="100"/>
                          <a:pt x="26" y="132"/>
                        </a:cubicBezTo>
                        <a:cubicBezTo>
                          <a:pt x="34" y="142"/>
                          <a:pt x="31" y="162"/>
                          <a:pt x="31" y="162"/>
                        </a:cubicBezTo>
                        <a:cubicBezTo>
                          <a:pt x="41" y="162"/>
                          <a:pt x="51" y="162"/>
                          <a:pt x="62" y="162"/>
                        </a:cubicBezTo>
                        <a:cubicBezTo>
                          <a:pt x="65" y="162"/>
                          <a:pt x="68" y="162"/>
                          <a:pt x="71" y="162"/>
                        </a:cubicBezTo>
                        <a:cubicBezTo>
                          <a:pt x="82" y="162"/>
                          <a:pt x="92" y="162"/>
                          <a:pt x="102" y="162"/>
                        </a:cubicBezTo>
                        <a:cubicBezTo>
                          <a:pt x="102" y="162"/>
                          <a:pt x="99" y="142"/>
                          <a:pt x="107" y="132"/>
                        </a:cubicBezTo>
                        <a:cubicBezTo>
                          <a:pt x="132" y="100"/>
                          <a:pt x="134" y="74"/>
                          <a:pt x="133" y="73"/>
                        </a:cubicBezTo>
                        <a:cubicBezTo>
                          <a:pt x="133" y="71"/>
                          <a:pt x="134" y="69"/>
                          <a:pt x="134" y="67"/>
                        </a:cubicBezTo>
                        <a:close/>
                        <a:moveTo>
                          <a:pt x="59" y="150"/>
                        </a:moveTo>
                        <a:cubicBezTo>
                          <a:pt x="59" y="118"/>
                          <a:pt x="59" y="118"/>
                          <a:pt x="59" y="118"/>
                        </a:cubicBezTo>
                        <a:cubicBezTo>
                          <a:pt x="59" y="117"/>
                          <a:pt x="59" y="117"/>
                          <a:pt x="58" y="116"/>
                        </a:cubicBezTo>
                        <a:cubicBezTo>
                          <a:pt x="45" y="91"/>
                          <a:pt x="45" y="91"/>
                          <a:pt x="45" y="91"/>
                        </a:cubicBezTo>
                        <a:cubicBezTo>
                          <a:pt x="46" y="91"/>
                          <a:pt x="47" y="91"/>
                          <a:pt x="48" y="90"/>
                        </a:cubicBezTo>
                        <a:cubicBezTo>
                          <a:pt x="50" y="90"/>
                          <a:pt x="52" y="88"/>
                          <a:pt x="54" y="87"/>
                        </a:cubicBezTo>
                        <a:cubicBezTo>
                          <a:pt x="56" y="89"/>
                          <a:pt x="59" y="91"/>
                          <a:pt x="61" y="91"/>
                        </a:cubicBezTo>
                        <a:cubicBezTo>
                          <a:pt x="65" y="92"/>
                          <a:pt x="69" y="90"/>
                          <a:pt x="73" y="87"/>
                        </a:cubicBezTo>
                        <a:cubicBezTo>
                          <a:pt x="73" y="87"/>
                          <a:pt x="73" y="87"/>
                          <a:pt x="73" y="88"/>
                        </a:cubicBezTo>
                        <a:cubicBezTo>
                          <a:pt x="75" y="91"/>
                          <a:pt x="78" y="92"/>
                          <a:pt x="80" y="92"/>
                        </a:cubicBezTo>
                        <a:cubicBezTo>
                          <a:pt x="81" y="92"/>
                          <a:pt x="81" y="92"/>
                          <a:pt x="81" y="92"/>
                        </a:cubicBezTo>
                        <a:cubicBezTo>
                          <a:pt x="82" y="92"/>
                          <a:pt x="83" y="92"/>
                          <a:pt x="84" y="91"/>
                        </a:cubicBezTo>
                        <a:cubicBezTo>
                          <a:pt x="71" y="116"/>
                          <a:pt x="71" y="116"/>
                          <a:pt x="71" y="116"/>
                        </a:cubicBezTo>
                        <a:cubicBezTo>
                          <a:pt x="71" y="117"/>
                          <a:pt x="71" y="117"/>
                          <a:pt x="71" y="118"/>
                        </a:cubicBezTo>
                        <a:cubicBezTo>
                          <a:pt x="71" y="150"/>
                          <a:pt x="71" y="150"/>
                          <a:pt x="71" y="150"/>
                        </a:cubicBezTo>
                        <a:lnTo>
                          <a:pt x="59" y="150"/>
                        </a:lnTo>
                        <a:close/>
                        <a:moveTo>
                          <a:pt x="55" y="72"/>
                        </a:moveTo>
                        <a:cubicBezTo>
                          <a:pt x="55" y="72"/>
                          <a:pt x="55" y="72"/>
                          <a:pt x="55" y="72"/>
                        </a:cubicBezTo>
                        <a:cubicBezTo>
                          <a:pt x="55" y="72"/>
                          <a:pt x="55" y="72"/>
                          <a:pt x="56" y="72"/>
                        </a:cubicBezTo>
                        <a:cubicBezTo>
                          <a:pt x="57" y="72"/>
                          <a:pt x="57" y="72"/>
                          <a:pt x="57" y="74"/>
                        </a:cubicBezTo>
                        <a:cubicBezTo>
                          <a:pt x="57" y="75"/>
                          <a:pt x="56" y="77"/>
                          <a:pt x="55" y="80"/>
                        </a:cubicBezTo>
                        <a:cubicBezTo>
                          <a:pt x="54" y="76"/>
                          <a:pt x="54" y="73"/>
                          <a:pt x="55" y="72"/>
                        </a:cubicBezTo>
                        <a:close/>
                        <a:moveTo>
                          <a:pt x="74" y="71"/>
                        </a:moveTo>
                        <a:cubicBezTo>
                          <a:pt x="74" y="70"/>
                          <a:pt x="75" y="70"/>
                          <a:pt x="75" y="70"/>
                        </a:cubicBezTo>
                        <a:cubicBezTo>
                          <a:pt x="75" y="70"/>
                          <a:pt x="75" y="70"/>
                          <a:pt x="75" y="70"/>
                        </a:cubicBezTo>
                        <a:cubicBezTo>
                          <a:pt x="76" y="70"/>
                          <a:pt x="76" y="70"/>
                          <a:pt x="76" y="70"/>
                        </a:cubicBezTo>
                        <a:cubicBezTo>
                          <a:pt x="76" y="71"/>
                          <a:pt x="76" y="74"/>
                          <a:pt x="74" y="78"/>
                        </a:cubicBezTo>
                        <a:cubicBezTo>
                          <a:pt x="73" y="75"/>
                          <a:pt x="73" y="72"/>
                          <a:pt x="74" y="71"/>
                        </a:cubicBezTo>
                        <a:close/>
                        <a:moveTo>
                          <a:pt x="122" y="69"/>
                        </a:moveTo>
                        <a:cubicBezTo>
                          <a:pt x="121" y="77"/>
                          <a:pt x="121" y="77"/>
                          <a:pt x="121" y="77"/>
                        </a:cubicBezTo>
                        <a:cubicBezTo>
                          <a:pt x="121" y="77"/>
                          <a:pt x="121" y="77"/>
                          <a:pt x="121" y="77"/>
                        </a:cubicBezTo>
                        <a:cubicBezTo>
                          <a:pt x="120" y="84"/>
                          <a:pt x="115" y="103"/>
                          <a:pt x="98" y="125"/>
                        </a:cubicBezTo>
                        <a:cubicBezTo>
                          <a:pt x="92" y="132"/>
                          <a:pt x="90" y="142"/>
                          <a:pt x="90" y="150"/>
                        </a:cubicBezTo>
                        <a:cubicBezTo>
                          <a:pt x="79" y="150"/>
                          <a:pt x="79" y="150"/>
                          <a:pt x="79" y="150"/>
                        </a:cubicBezTo>
                        <a:cubicBezTo>
                          <a:pt x="79" y="119"/>
                          <a:pt x="79" y="119"/>
                          <a:pt x="79" y="119"/>
                        </a:cubicBezTo>
                        <a:cubicBezTo>
                          <a:pt x="94" y="90"/>
                          <a:pt x="94" y="90"/>
                          <a:pt x="94" y="90"/>
                        </a:cubicBezTo>
                        <a:cubicBezTo>
                          <a:pt x="95" y="88"/>
                          <a:pt x="94" y="85"/>
                          <a:pt x="92" y="84"/>
                        </a:cubicBezTo>
                        <a:cubicBezTo>
                          <a:pt x="90" y="83"/>
                          <a:pt x="88" y="84"/>
                          <a:pt x="87" y="86"/>
                        </a:cubicBezTo>
                        <a:cubicBezTo>
                          <a:pt x="85" y="87"/>
                          <a:pt x="83" y="88"/>
                          <a:pt x="81" y="88"/>
                        </a:cubicBezTo>
                        <a:cubicBezTo>
                          <a:pt x="79" y="88"/>
                          <a:pt x="78" y="87"/>
                          <a:pt x="77" y="85"/>
                        </a:cubicBezTo>
                        <a:cubicBezTo>
                          <a:pt x="76" y="85"/>
                          <a:pt x="76" y="84"/>
                          <a:pt x="75" y="83"/>
                        </a:cubicBezTo>
                        <a:cubicBezTo>
                          <a:pt x="75" y="83"/>
                          <a:pt x="75" y="83"/>
                          <a:pt x="75" y="83"/>
                        </a:cubicBezTo>
                        <a:cubicBezTo>
                          <a:pt x="79" y="78"/>
                          <a:pt x="81" y="72"/>
                          <a:pt x="79" y="68"/>
                        </a:cubicBezTo>
                        <a:cubicBezTo>
                          <a:pt x="79" y="66"/>
                          <a:pt x="77" y="65"/>
                          <a:pt x="75" y="66"/>
                        </a:cubicBezTo>
                        <a:cubicBezTo>
                          <a:pt x="73" y="66"/>
                          <a:pt x="71" y="67"/>
                          <a:pt x="70" y="69"/>
                        </a:cubicBezTo>
                        <a:cubicBezTo>
                          <a:pt x="69" y="72"/>
                          <a:pt x="69" y="78"/>
                          <a:pt x="71" y="82"/>
                        </a:cubicBezTo>
                        <a:cubicBezTo>
                          <a:pt x="68" y="85"/>
                          <a:pt x="65" y="88"/>
                          <a:pt x="62" y="87"/>
                        </a:cubicBezTo>
                        <a:cubicBezTo>
                          <a:pt x="60" y="87"/>
                          <a:pt x="58" y="86"/>
                          <a:pt x="57" y="84"/>
                        </a:cubicBezTo>
                        <a:cubicBezTo>
                          <a:pt x="60" y="80"/>
                          <a:pt x="61" y="77"/>
                          <a:pt x="61" y="73"/>
                        </a:cubicBezTo>
                        <a:cubicBezTo>
                          <a:pt x="61" y="71"/>
                          <a:pt x="60" y="68"/>
                          <a:pt x="57" y="68"/>
                        </a:cubicBezTo>
                        <a:cubicBezTo>
                          <a:pt x="55" y="67"/>
                          <a:pt x="53" y="68"/>
                          <a:pt x="52" y="69"/>
                        </a:cubicBezTo>
                        <a:cubicBezTo>
                          <a:pt x="49" y="72"/>
                          <a:pt x="50" y="77"/>
                          <a:pt x="51" y="81"/>
                        </a:cubicBezTo>
                        <a:cubicBezTo>
                          <a:pt x="51" y="82"/>
                          <a:pt x="51" y="83"/>
                          <a:pt x="52" y="83"/>
                        </a:cubicBezTo>
                        <a:cubicBezTo>
                          <a:pt x="50" y="85"/>
                          <a:pt x="48" y="86"/>
                          <a:pt x="47" y="87"/>
                        </a:cubicBezTo>
                        <a:cubicBezTo>
                          <a:pt x="45" y="87"/>
                          <a:pt x="44" y="87"/>
                          <a:pt x="43" y="87"/>
                        </a:cubicBezTo>
                        <a:cubicBezTo>
                          <a:pt x="43" y="86"/>
                          <a:pt x="43" y="86"/>
                          <a:pt x="43" y="86"/>
                        </a:cubicBezTo>
                        <a:cubicBezTo>
                          <a:pt x="42" y="84"/>
                          <a:pt x="40" y="83"/>
                          <a:pt x="38" y="84"/>
                        </a:cubicBezTo>
                        <a:cubicBezTo>
                          <a:pt x="38" y="84"/>
                          <a:pt x="38" y="84"/>
                          <a:pt x="37" y="84"/>
                        </a:cubicBezTo>
                        <a:cubicBezTo>
                          <a:pt x="37" y="84"/>
                          <a:pt x="37" y="84"/>
                          <a:pt x="37" y="84"/>
                        </a:cubicBezTo>
                        <a:cubicBezTo>
                          <a:pt x="37" y="84"/>
                          <a:pt x="37" y="84"/>
                          <a:pt x="37" y="84"/>
                        </a:cubicBezTo>
                        <a:cubicBezTo>
                          <a:pt x="37" y="84"/>
                          <a:pt x="37" y="84"/>
                          <a:pt x="37" y="84"/>
                        </a:cubicBezTo>
                        <a:cubicBezTo>
                          <a:pt x="37" y="84"/>
                          <a:pt x="37" y="84"/>
                          <a:pt x="37" y="84"/>
                        </a:cubicBezTo>
                        <a:cubicBezTo>
                          <a:pt x="35" y="85"/>
                          <a:pt x="35" y="88"/>
                          <a:pt x="36" y="90"/>
                        </a:cubicBezTo>
                        <a:cubicBezTo>
                          <a:pt x="51" y="119"/>
                          <a:pt x="51" y="119"/>
                          <a:pt x="51" y="119"/>
                        </a:cubicBezTo>
                        <a:cubicBezTo>
                          <a:pt x="51" y="150"/>
                          <a:pt x="51" y="150"/>
                          <a:pt x="51" y="150"/>
                        </a:cubicBezTo>
                        <a:cubicBezTo>
                          <a:pt x="43" y="150"/>
                          <a:pt x="43" y="150"/>
                          <a:pt x="43" y="150"/>
                        </a:cubicBezTo>
                        <a:cubicBezTo>
                          <a:pt x="43" y="142"/>
                          <a:pt x="41" y="132"/>
                          <a:pt x="36" y="125"/>
                        </a:cubicBezTo>
                        <a:cubicBezTo>
                          <a:pt x="18" y="103"/>
                          <a:pt x="13" y="84"/>
                          <a:pt x="12" y="77"/>
                        </a:cubicBezTo>
                        <a:cubicBezTo>
                          <a:pt x="12" y="77"/>
                          <a:pt x="12" y="77"/>
                          <a:pt x="12" y="77"/>
                        </a:cubicBezTo>
                        <a:cubicBezTo>
                          <a:pt x="11" y="69"/>
                          <a:pt x="11" y="69"/>
                          <a:pt x="11" y="69"/>
                        </a:cubicBezTo>
                        <a:cubicBezTo>
                          <a:pt x="11" y="68"/>
                          <a:pt x="11" y="67"/>
                          <a:pt x="11" y="67"/>
                        </a:cubicBezTo>
                        <a:cubicBezTo>
                          <a:pt x="11" y="36"/>
                          <a:pt x="36" y="11"/>
                          <a:pt x="67" y="11"/>
                        </a:cubicBezTo>
                        <a:cubicBezTo>
                          <a:pt x="97" y="11"/>
                          <a:pt x="122" y="36"/>
                          <a:pt x="122" y="67"/>
                        </a:cubicBezTo>
                        <a:cubicBezTo>
                          <a:pt x="122" y="67"/>
                          <a:pt x="122" y="68"/>
                          <a:pt x="122" y="69"/>
                        </a:cubicBezTo>
                        <a:close/>
                      </a:path>
                    </a:pathLst>
                  </a:custGeom>
                  <a:grpFill/>
                  <a:ln>
                    <a:noFill/>
                  </a:ln>
                </p:spPr>
                <p:txBody>
                  <a:bodyPr vert="horz" wrap="square" lIns="34290" tIns="17145" rIns="34290" bIns="17145" numCol="1" anchor="t" anchorCtr="0" compatLnSpc="1"/>
                  <a:lstStyle/>
                  <a:p>
                    <a:endParaRPr lang="en-US" sz="900">
                      <a:latin typeface="微软雅黑" panose="020B0503020204020204" charset="-122"/>
                      <a:ea typeface="微软雅黑" panose="020B0503020204020204" charset="-122"/>
                    </a:endParaRPr>
                  </a:p>
                </p:txBody>
              </p:sp>
              <p:sp>
                <p:nvSpPr>
                  <p:cNvPr id="35" name="Freeform 358"/>
                  <p:cNvSpPr/>
                  <p:nvPr/>
                </p:nvSpPr>
                <p:spPr bwMode="auto">
                  <a:xfrm>
                    <a:off x="6211724" y="6176235"/>
                    <a:ext cx="148001" cy="84810"/>
                  </a:xfrm>
                  <a:custGeom>
                    <a:avLst/>
                    <a:gdLst>
                      <a:gd name="T0" fmla="*/ 0 w 71"/>
                      <a:gd name="T1" fmla="*/ 6 h 40"/>
                      <a:gd name="T2" fmla="*/ 3 w 71"/>
                      <a:gd name="T3" fmla="*/ 6 h 40"/>
                      <a:gd name="T4" fmla="*/ 3 w 71"/>
                      <a:gd name="T5" fmla="*/ 11 h 40"/>
                      <a:gd name="T6" fmla="*/ 0 w 71"/>
                      <a:gd name="T7" fmla="*/ 11 h 40"/>
                      <a:gd name="T8" fmla="*/ 0 w 71"/>
                      <a:gd name="T9" fmla="*/ 17 h 40"/>
                      <a:gd name="T10" fmla="*/ 3 w 71"/>
                      <a:gd name="T11" fmla="*/ 17 h 40"/>
                      <a:gd name="T12" fmla="*/ 3 w 71"/>
                      <a:gd name="T13" fmla="*/ 22 h 40"/>
                      <a:gd name="T14" fmla="*/ 0 w 71"/>
                      <a:gd name="T15" fmla="*/ 22 h 40"/>
                      <a:gd name="T16" fmla="*/ 16 w 71"/>
                      <a:gd name="T17" fmla="*/ 34 h 40"/>
                      <a:gd name="T18" fmla="*/ 24 w 71"/>
                      <a:gd name="T19" fmla="*/ 40 h 40"/>
                      <a:gd name="T20" fmla="*/ 47 w 71"/>
                      <a:gd name="T21" fmla="*/ 40 h 40"/>
                      <a:gd name="T22" fmla="*/ 56 w 71"/>
                      <a:gd name="T23" fmla="*/ 34 h 40"/>
                      <a:gd name="T24" fmla="*/ 71 w 71"/>
                      <a:gd name="T25" fmla="*/ 22 h 40"/>
                      <a:gd name="T26" fmla="*/ 68 w 71"/>
                      <a:gd name="T27" fmla="*/ 22 h 40"/>
                      <a:gd name="T28" fmla="*/ 68 w 71"/>
                      <a:gd name="T29" fmla="*/ 17 h 40"/>
                      <a:gd name="T30" fmla="*/ 71 w 71"/>
                      <a:gd name="T31" fmla="*/ 17 h 40"/>
                      <a:gd name="T32" fmla="*/ 71 w 71"/>
                      <a:gd name="T33" fmla="*/ 11 h 40"/>
                      <a:gd name="T34" fmla="*/ 68 w 71"/>
                      <a:gd name="T35" fmla="*/ 11 h 40"/>
                      <a:gd name="T36" fmla="*/ 68 w 71"/>
                      <a:gd name="T37" fmla="*/ 6 h 40"/>
                      <a:gd name="T38" fmla="*/ 71 w 71"/>
                      <a:gd name="T39" fmla="*/ 6 h 40"/>
                      <a:gd name="T40" fmla="*/ 71 w 71"/>
                      <a:gd name="T41" fmla="*/ 0 h 40"/>
                      <a:gd name="T42" fmla="*/ 0 w 71"/>
                      <a:gd name="T43" fmla="*/ 0 h 40"/>
                      <a:gd name="T44" fmla="*/ 0 w 71"/>
                      <a:gd name="T45"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1" h="40">
                        <a:moveTo>
                          <a:pt x="0" y="6"/>
                        </a:moveTo>
                        <a:cubicBezTo>
                          <a:pt x="3" y="6"/>
                          <a:pt x="3" y="6"/>
                          <a:pt x="3" y="6"/>
                        </a:cubicBezTo>
                        <a:cubicBezTo>
                          <a:pt x="3" y="11"/>
                          <a:pt x="3" y="11"/>
                          <a:pt x="3" y="11"/>
                        </a:cubicBezTo>
                        <a:cubicBezTo>
                          <a:pt x="0" y="11"/>
                          <a:pt x="0" y="11"/>
                          <a:pt x="0" y="11"/>
                        </a:cubicBezTo>
                        <a:cubicBezTo>
                          <a:pt x="0" y="17"/>
                          <a:pt x="0" y="17"/>
                          <a:pt x="0" y="17"/>
                        </a:cubicBezTo>
                        <a:cubicBezTo>
                          <a:pt x="3" y="17"/>
                          <a:pt x="3" y="17"/>
                          <a:pt x="3" y="17"/>
                        </a:cubicBezTo>
                        <a:cubicBezTo>
                          <a:pt x="3" y="22"/>
                          <a:pt x="3" y="22"/>
                          <a:pt x="3" y="22"/>
                        </a:cubicBezTo>
                        <a:cubicBezTo>
                          <a:pt x="0" y="22"/>
                          <a:pt x="0" y="22"/>
                          <a:pt x="0" y="22"/>
                        </a:cubicBezTo>
                        <a:cubicBezTo>
                          <a:pt x="1" y="28"/>
                          <a:pt x="7" y="34"/>
                          <a:pt x="16" y="34"/>
                        </a:cubicBezTo>
                        <a:cubicBezTo>
                          <a:pt x="17" y="38"/>
                          <a:pt x="20" y="40"/>
                          <a:pt x="24" y="40"/>
                        </a:cubicBezTo>
                        <a:cubicBezTo>
                          <a:pt x="47" y="40"/>
                          <a:pt x="47" y="40"/>
                          <a:pt x="47" y="40"/>
                        </a:cubicBezTo>
                        <a:cubicBezTo>
                          <a:pt x="51" y="40"/>
                          <a:pt x="54" y="38"/>
                          <a:pt x="56" y="34"/>
                        </a:cubicBezTo>
                        <a:cubicBezTo>
                          <a:pt x="64" y="34"/>
                          <a:pt x="70" y="28"/>
                          <a:pt x="71" y="22"/>
                        </a:cubicBezTo>
                        <a:cubicBezTo>
                          <a:pt x="68" y="22"/>
                          <a:pt x="68" y="22"/>
                          <a:pt x="68" y="22"/>
                        </a:cubicBezTo>
                        <a:cubicBezTo>
                          <a:pt x="68" y="17"/>
                          <a:pt x="68" y="17"/>
                          <a:pt x="68" y="17"/>
                        </a:cubicBezTo>
                        <a:cubicBezTo>
                          <a:pt x="71" y="17"/>
                          <a:pt x="71" y="17"/>
                          <a:pt x="71" y="17"/>
                        </a:cubicBezTo>
                        <a:cubicBezTo>
                          <a:pt x="71" y="11"/>
                          <a:pt x="71" y="11"/>
                          <a:pt x="71" y="11"/>
                        </a:cubicBezTo>
                        <a:cubicBezTo>
                          <a:pt x="68" y="11"/>
                          <a:pt x="68" y="11"/>
                          <a:pt x="68" y="11"/>
                        </a:cubicBezTo>
                        <a:cubicBezTo>
                          <a:pt x="68" y="6"/>
                          <a:pt x="68" y="6"/>
                          <a:pt x="68" y="6"/>
                        </a:cubicBezTo>
                        <a:cubicBezTo>
                          <a:pt x="71" y="6"/>
                          <a:pt x="71" y="6"/>
                          <a:pt x="71" y="6"/>
                        </a:cubicBezTo>
                        <a:cubicBezTo>
                          <a:pt x="71" y="0"/>
                          <a:pt x="71" y="0"/>
                          <a:pt x="71" y="0"/>
                        </a:cubicBezTo>
                        <a:cubicBezTo>
                          <a:pt x="0" y="0"/>
                          <a:pt x="0" y="0"/>
                          <a:pt x="0" y="0"/>
                        </a:cubicBezTo>
                        <a:lnTo>
                          <a:pt x="0" y="6"/>
                        </a:lnTo>
                        <a:close/>
                      </a:path>
                    </a:pathLst>
                  </a:custGeom>
                  <a:grpFill/>
                  <a:ln>
                    <a:noFill/>
                  </a:ln>
                </p:spPr>
                <p:txBody>
                  <a:bodyPr vert="horz" wrap="square" lIns="34290" tIns="17145" rIns="34290" bIns="17145" numCol="1" anchor="t" anchorCtr="0" compatLnSpc="1"/>
                  <a:lstStyle/>
                  <a:p>
                    <a:endParaRPr lang="en-US" sz="900">
                      <a:latin typeface="微软雅黑" panose="020B0503020204020204" charset="-122"/>
                      <a:ea typeface="微软雅黑" panose="020B0503020204020204" charset="-122"/>
                    </a:endParaRPr>
                  </a:p>
                </p:txBody>
              </p:sp>
            </p:grpSp>
            <p:grpSp>
              <p:nvGrpSpPr>
                <p:cNvPr id="20" name="组合 19"/>
                <p:cNvGrpSpPr/>
                <p:nvPr/>
              </p:nvGrpSpPr>
              <p:grpSpPr>
                <a:xfrm>
                  <a:off x="8777092" y="5118470"/>
                  <a:ext cx="1135684" cy="1055046"/>
                  <a:chOff x="9540933" y="4975118"/>
                  <a:chExt cx="1222860" cy="1136032"/>
                </a:xfrm>
              </p:grpSpPr>
              <p:sp>
                <p:nvSpPr>
                  <p:cNvPr id="21" name="椭圆 20"/>
                  <p:cNvSpPr/>
                  <p:nvPr/>
                </p:nvSpPr>
                <p:spPr>
                  <a:xfrm>
                    <a:off x="9540933" y="4975118"/>
                    <a:ext cx="1136032" cy="113603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sp>
                <p:nvSpPr>
                  <p:cNvPr id="22" name="矩形 21"/>
                  <p:cNvSpPr/>
                  <p:nvPr/>
                </p:nvSpPr>
                <p:spPr>
                  <a:xfrm>
                    <a:off x="9589314" y="5356832"/>
                    <a:ext cx="1174479" cy="424756"/>
                  </a:xfrm>
                  <a:prstGeom prst="rect">
                    <a:avLst/>
                  </a:prstGeom>
                </p:spPr>
                <p:txBody>
                  <a:bodyPr wrap="none">
                    <a:spAutoFit/>
                  </a:bodyPr>
                  <a:lstStyle/>
                  <a:p>
                    <a:r>
                      <a:rPr lang="zh-CN" altLang="en-US" sz="1400" dirty="0">
                        <a:solidFill>
                          <a:prstClr val="white"/>
                        </a:solidFill>
                        <a:latin typeface="微软雅黑" panose="020B0503020204020204" charset="-122"/>
                        <a:ea typeface="微软雅黑" panose="020B0503020204020204" charset="-122"/>
                      </a:rPr>
                      <a:t>效率安全</a:t>
                    </a:r>
                    <a:endParaRPr lang="zh-CN" altLang="en-US" sz="1400" dirty="0">
                      <a:solidFill>
                        <a:prstClr val="white"/>
                      </a:solidFill>
                      <a:latin typeface="微软雅黑" panose="020B0503020204020204" charset="-122"/>
                      <a:ea typeface="微软雅黑" panose="020B0503020204020204" charset="-122"/>
                    </a:endParaRPr>
                  </a:p>
                </p:txBody>
              </p:sp>
            </p:grpSp>
          </p:grpSp>
        </p:grpSp>
        <p:sp>
          <p:nvSpPr>
            <p:cNvPr id="81" name="文本框 80"/>
            <p:cNvSpPr txBox="1"/>
            <p:nvPr/>
          </p:nvSpPr>
          <p:spPr>
            <a:xfrm>
              <a:off x="491135" y="1246530"/>
              <a:ext cx="4411328" cy="280605"/>
            </a:xfrm>
            <a:prstGeom prst="rect">
              <a:avLst/>
            </a:prstGeom>
            <a:noFill/>
          </p:spPr>
          <p:txBody>
            <a:bodyPr wrap="square">
              <a:spAutoFit/>
            </a:bodyPr>
            <a:lstStyle/>
            <a:p>
              <a:pPr>
                <a:lnSpc>
                  <a:spcPct val="130000"/>
                </a:lnSpc>
              </a:pPr>
              <a:r>
                <a:rPr lang="zh-CN" altLang="en-US" dirty="0">
                  <a:latin typeface="+mn-ea"/>
                </a:rPr>
                <a:t>突出对全光网络端到端的网络规划、设计、部署及运维管理能力需求</a:t>
              </a:r>
              <a:endParaRPr lang="en-US" altLang="zh-CN" dirty="0">
                <a:latin typeface="+mn-ea"/>
              </a:endParaRPr>
            </a:p>
          </p:txBody>
        </p:sp>
      </p:grpSp>
    </p:spTree>
  </p:cSld>
  <p:clrMapOvr>
    <a:masterClrMapping/>
  </p:clrMapOvr>
  <p:transition spd="slow" advTm="3000">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cap="all" dirty="0">
                <a:solidFill>
                  <a:schemeClr val="tx1"/>
                </a:solidFill>
                <a:latin typeface="+mj-lt"/>
                <a:ea typeface="微软雅黑" panose="020B0503020204020204" charset="-122"/>
                <a:sym typeface="+mn-ea"/>
              </a:rPr>
              <a:t>竞赛方式</a:t>
            </a:r>
            <a:endParaRPr lang="zh-CN" cap="all" dirty="0">
              <a:solidFill>
                <a:schemeClr val="tx1"/>
              </a:solidFill>
              <a:latin typeface="+mj-lt"/>
              <a:ea typeface="微软雅黑" panose="020B0503020204020204" charset="-122"/>
              <a:sym typeface="+mn-ea"/>
            </a:endParaRPr>
          </a:p>
        </p:txBody>
      </p:sp>
      <p:sp>
        <p:nvSpPr>
          <p:cNvPr id="3" name="文本框 2"/>
          <p:cNvSpPr txBox="1"/>
          <p:nvPr/>
        </p:nvSpPr>
        <p:spPr>
          <a:xfrm>
            <a:off x="1414513" y="1624330"/>
            <a:ext cx="9890760" cy="2120902"/>
          </a:xfrm>
          <a:prstGeom prst="rect">
            <a:avLst/>
          </a:prstGeom>
          <a:noFill/>
          <a:ln w="9525">
            <a:noFill/>
          </a:ln>
        </p:spPr>
        <p:txBody>
          <a:bodyPr wrap="square">
            <a:spAutoFit/>
          </a:bodyPr>
          <a:lstStyle/>
          <a:p>
            <a:pPr indent="0">
              <a:lnSpc>
                <a:spcPct val="150000"/>
              </a:lnSpc>
            </a:pPr>
            <a:r>
              <a:rPr lang="zh-CN" altLang="en-US" b="0" dirty="0">
                <a:latin typeface="+mn-ea"/>
              </a:rPr>
              <a:t>       竞赛以团队方式进行，每支参赛队由</a:t>
            </a:r>
            <a:r>
              <a:rPr lang="en-US" altLang="zh-CN" b="0" dirty="0">
                <a:latin typeface="+mn-ea"/>
              </a:rPr>
              <a:t>2</a:t>
            </a:r>
            <a:r>
              <a:rPr lang="zh-CN" altLang="en-US" b="0" dirty="0">
                <a:latin typeface="+mn-ea"/>
              </a:rPr>
              <a:t>名选手组成，指定</a:t>
            </a:r>
            <a:r>
              <a:rPr lang="en-US" altLang="zh-CN" b="0" dirty="0">
                <a:latin typeface="+mn-ea"/>
              </a:rPr>
              <a:t>1</a:t>
            </a:r>
            <a:r>
              <a:rPr lang="zh-CN" altLang="en-US" b="0" dirty="0">
                <a:latin typeface="+mn-ea"/>
              </a:rPr>
              <a:t>名队长和</a:t>
            </a:r>
            <a:r>
              <a:rPr lang="en-US" altLang="zh-CN" b="0" dirty="0">
                <a:latin typeface="+mn-ea"/>
              </a:rPr>
              <a:t>1</a:t>
            </a:r>
            <a:r>
              <a:rPr lang="zh-CN" altLang="en-US" b="0" dirty="0">
                <a:latin typeface="+mn-ea"/>
              </a:rPr>
              <a:t>名队员。</a:t>
            </a:r>
            <a:r>
              <a:rPr lang="en-US" altLang="zh-CN" b="0" dirty="0">
                <a:latin typeface="+mn-ea"/>
              </a:rPr>
              <a:t>2</a:t>
            </a:r>
            <a:r>
              <a:rPr lang="zh-CN" altLang="en-US" b="0" dirty="0">
                <a:latin typeface="+mn-ea"/>
              </a:rPr>
              <a:t>名选手须为同校在籍学生，每支参赛队可配不多于</a:t>
            </a:r>
            <a:r>
              <a:rPr lang="en-US" altLang="zh-CN" b="0" dirty="0">
                <a:latin typeface="+mn-ea"/>
              </a:rPr>
              <a:t>2</a:t>
            </a:r>
            <a:r>
              <a:rPr lang="zh-CN" altLang="en-US" b="0" dirty="0">
                <a:latin typeface="+mn-ea"/>
              </a:rPr>
              <a:t>名指导教师。</a:t>
            </a:r>
            <a:endParaRPr lang="en-US" altLang="zh-CN" b="0" dirty="0">
              <a:latin typeface="+mn-ea"/>
            </a:endParaRPr>
          </a:p>
          <a:p>
            <a:pPr indent="0">
              <a:lnSpc>
                <a:spcPct val="150000"/>
              </a:lnSpc>
            </a:pPr>
            <a:endParaRPr lang="zh-CN" altLang="en-US" b="0" dirty="0">
              <a:latin typeface="+mn-ea"/>
            </a:endParaRPr>
          </a:p>
          <a:p>
            <a:pPr indent="0">
              <a:lnSpc>
                <a:spcPct val="150000"/>
              </a:lnSpc>
            </a:pPr>
            <a:r>
              <a:rPr lang="zh-CN" altLang="en-US" b="0" dirty="0">
                <a:latin typeface="+mn-ea"/>
              </a:rPr>
              <a:t>       参赛选手按照竞赛任务书要求，在限定时间内自主分工合作，在竞赛平台中完成智慧城域网络规划、施工、配置、调测、维护、优化，光纤接入工程勘察设计与实施管理等任务。</a:t>
            </a:r>
            <a:endParaRPr lang="zh-CN" altLang="en-US" b="0" dirty="0">
              <a:latin typeface="+mn-ea"/>
            </a:endParaRPr>
          </a:p>
        </p:txBody>
      </p:sp>
    </p:spTree>
  </p:cSld>
  <p:clrMapOvr>
    <a:masterClrMapping/>
  </p:clrMapOvr>
  <p:transition spd="slow" advTm="3000">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14780" y="332105"/>
            <a:ext cx="8728710" cy="541020"/>
          </a:xfrm>
        </p:spPr>
        <p:txBody>
          <a:bodyPr/>
          <a:lstStyle/>
          <a:p>
            <a:r>
              <a:rPr lang="zh-CN" cap="all" dirty="0">
                <a:solidFill>
                  <a:schemeClr val="tx1"/>
                </a:solidFill>
                <a:latin typeface="+mj-lt"/>
                <a:ea typeface="微软雅黑" panose="020B0503020204020204" charset="-122"/>
                <a:sym typeface="+mn-ea"/>
              </a:rPr>
              <a:t>赛制赛程</a:t>
            </a:r>
            <a:endParaRPr lang="zh-CN" cap="all" dirty="0">
              <a:solidFill>
                <a:schemeClr val="tx1"/>
              </a:solidFill>
              <a:latin typeface="+mj-lt"/>
              <a:ea typeface="微软雅黑" panose="020B0503020204020204" charset="-122"/>
              <a:sym typeface="+mn-ea"/>
            </a:endParaRPr>
          </a:p>
        </p:txBody>
      </p:sp>
      <p:sp>
        <p:nvSpPr>
          <p:cNvPr id="5" name="文本框 4"/>
          <p:cNvSpPr txBox="1"/>
          <p:nvPr/>
        </p:nvSpPr>
        <p:spPr>
          <a:xfrm>
            <a:off x="1414780" y="1243330"/>
            <a:ext cx="9890760" cy="1705403"/>
          </a:xfrm>
          <a:prstGeom prst="rect">
            <a:avLst/>
          </a:prstGeom>
          <a:noFill/>
          <a:ln w="9525">
            <a:noFill/>
          </a:ln>
        </p:spPr>
        <p:txBody>
          <a:bodyPr wrap="square">
            <a:spAutoFit/>
          </a:bodyPr>
          <a:lstStyle/>
          <a:p>
            <a:pPr indent="0">
              <a:lnSpc>
                <a:spcPct val="150000"/>
              </a:lnSpc>
            </a:pPr>
            <a:r>
              <a:rPr lang="zh-CN" altLang="en-US" b="0" dirty="0">
                <a:latin typeface="+mn-ea"/>
              </a:rPr>
              <a:t>    （一</a:t>
            </a:r>
            <a:r>
              <a:rPr b="0" dirty="0">
                <a:latin typeface="+mn-ea"/>
              </a:rPr>
              <a:t>）</a:t>
            </a:r>
            <a:r>
              <a:rPr b="0" dirty="0" err="1">
                <a:latin typeface="+mn-ea"/>
              </a:rPr>
              <a:t>本赛道设置</a:t>
            </a:r>
            <a:r>
              <a:rPr lang="zh-CN" altLang="en-US" b="0" dirty="0">
                <a:latin typeface="+mn-ea"/>
              </a:rPr>
              <a:t>“</a:t>
            </a:r>
            <a:r>
              <a:rPr b="0" dirty="0" err="1">
                <a:latin typeface="+mn-ea"/>
              </a:rPr>
              <a:t>本科组</a:t>
            </a:r>
            <a:r>
              <a:rPr lang="zh-CN" altLang="en-US" b="0" dirty="0">
                <a:latin typeface="+mn-ea"/>
              </a:rPr>
              <a:t>”和“</a:t>
            </a:r>
            <a:r>
              <a:rPr b="0" dirty="0" err="1">
                <a:latin typeface="+mn-ea"/>
              </a:rPr>
              <a:t>高职组</a:t>
            </a:r>
            <a:r>
              <a:rPr lang="zh-CN" altLang="en-US" b="0" dirty="0">
                <a:latin typeface="+mn-ea"/>
              </a:rPr>
              <a:t>”</a:t>
            </a:r>
            <a:r>
              <a:rPr b="0" dirty="0" err="1">
                <a:latin typeface="+mn-ea"/>
              </a:rPr>
              <a:t>两个组别</a:t>
            </a:r>
            <a:r>
              <a:rPr b="0" dirty="0">
                <a:latin typeface="+mn-ea"/>
              </a:rPr>
              <a:t>。</a:t>
            </a:r>
            <a:endParaRPr b="0" dirty="0">
              <a:latin typeface="+mn-ea"/>
            </a:endParaRPr>
          </a:p>
          <a:p>
            <a:pPr indent="0">
              <a:lnSpc>
                <a:spcPct val="150000"/>
              </a:lnSpc>
            </a:pPr>
            <a:r>
              <a:rPr lang="en-US" b="0" dirty="0">
                <a:latin typeface="+mn-ea"/>
              </a:rPr>
              <a:t>    </a:t>
            </a:r>
            <a:r>
              <a:rPr lang="zh-CN" altLang="en-US" b="0" dirty="0">
                <a:latin typeface="+mn-ea"/>
              </a:rPr>
              <a:t>（</a:t>
            </a:r>
            <a:r>
              <a:rPr b="0" dirty="0">
                <a:latin typeface="+mn-ea"/>
              </a:rPr>
              <a:t>二）本赛道每个组别均采用校内选拔赛+分区赛+全国总决赛的三级赛制。校内选拔赛前20名进入分区赛，分区赛全国分为 4 </a:t>
            </a:r>
            <a:r>
              <a:rPr b="0" dirty="0" err="1">
                <a:latin typeface="+mn-ea"/>
              </a:rPr>
              <a:t>个赛区，获得各分区赛一等奖参赛队伍进入全国总决赛</a:t>
            </a:r>
            <a:r>
              <a:rPr b="0" dirty="0">
                <a:latin typeface="+mn-ea"/>
              </a:rPr>
              <a:t>。</a:t>
            </a:r>
            <a:endParaRPr b="0" dirty="0">
              <a:latin typeface="+mn-ea"/>
            </a:endParaRPr>
          </a:p>
          <a:p>
            <a:pPr indent="0">
              <a:lnSpc>
                <a:spcPct val="150000"/>
              </a:lnSpc>
            </a:pPr>
            <a:r>
              <a:rPr lang="en-US" b="0" dirty="0">
                <a:latin typeface="+mn-ea"/>
              </a:rPr>
              <a:t>    </a:t>
            </a:r>
            <a:r>
              <a:rPr b="0" dirty="0">
                <a:latin typeface="+mn-ea"/>
              </a:rPr>
              <a:t>（</a:t>
            </a:r>
            <a:r>
              <a:rPr b="0" dirty="0" err="1">
                <a:latin typeface="+mn-ea"/>
              </a:rPr>
              <a:t>三）赛区划分</a:t>
            </a:r>
            <a:r>
              <a:rPr lang="zh-CN" altLang="en-US" b="0" dirty="0">
                <a:latin typeface="+mn-ea"/>
              </a:rPr>
              <a:t>如下表：</a:t>
            </a:r>
            <a:endParaRPr b="0" dirty="0">
              <a:latin typeface="+mn-ea"/>
            </a:endParaRPr>
          </a:p>
        </p:txBody>
      </p:sp>
      <p:graphicFrame>
        <p:nvGraphicFramePr>
          <p:cNvPr id="6" name="表格 5"/>
          <p:cNvGraphicFramePr/>
          <p:nvPr>
            <p:custDataLst>
              <p:tags r:id="rId1"/>
            </p:custDataLst>
          </p:nvPr>
        </p:nvGraphicFramePr>
        <p:xfrm>
          <a:off x="1794899" y="3186487"/>
          <a:ext cx="9130521" cy="2802254"/>
        </p:xfrm>
        <a:graphic>
          <a:graphicData uri="http://schemas.openxmlformats.org/drawingml/2006/table">
            <a:tbl>
              <a:tblPr/>
              <a:tblGrid>
                <a:gridCol w="1623796"/>
                <a:gridCol w="7506725"/>
              </a:tblGrid>
              <a:tr h="412096">
                <a:tc>
                  <a:txBody>
                    <a:bodyPr/>
                    <a:lstStyle/>
                    <a:p>
                      <a:pPr indent="0" algn="ctr">
                        <a:buNone/>
                      </a:pPr>
                      <a:r>
                        <a:rPr lang="en-US" sz="1800" b="0" dirty="0" err="1">
                          <a:solidFill>
                            <a:schemeClr val="bg1"/>
                          </a:solidFill>
                          <a:latin typeface="微软雅黑" panose="020B0503020204020204" charset="-122"/>
                          <a:ea typeface="微软雅黑" panose="020B0503020204020204" charset="-122"/>
                          <a:cs typeface="仿宋" panose="02010609060101010101" pitchFamily="49" charset="-122"/>
                        </a:rPr>
                        <a:t>赛区</a:t>
                      </a:r>
                      <a:endParaRPr lang="en-US" altLang="en-US" sz="1800" b="0" dirty="0">
                        <a:solidFill>
                          <a:schemeClr val="bg1"/>
                        </a:solidFill>
                        <a:latin typeface="微软雅黑" panose="020B0503020204020204" charset="-122"/>
                        <a:ea typeface="微软雅黑" panose="020B0503020204020204" charset="-122"/>
                        <a:cs typeface="仿宋" panose="02010609060101010101" pitchFamily="49"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00B0F0"/>
                    </a:solidFill>
                  </a:tcPr>
                </a:tc>
                <a:tc>
                  <a:txBody>
                    <a:bodyPr/>
                    <a:lstStyle/>
                    <a:p>
                      <a:pPr indent="0" algn="ctr">
                        <a:buNone/>
                      </a:pPr>
                      <a:r>
                        <a:rPr lang="en-US" sz="1800" b="0" dirty="0" err="1">
                          <a:solidFill>
                            <a:schemeClr val="bg1"/>
                          </a:solidFill>
                          <a:latin typeface="微软雅黑" panose="020B0503020204020204" charset="-122"/>
                          <a:ea typeface="微软雅黑" panose="020B0503020204020204" charset="-122"/>
                          <a:cs typeface="仿宋" panose="02010609060101010101" pitchFamily="49" charset="-122"/>
                        </a:rPr>
                        <a:t>覆盖区域</a:t>
                      </a:r>
                      <a:endParaRPr lang="en-US" altLang="en-US" sz="1800" b="0" dirty="0">
                        <a:solidFill>
                          <a:schemeClr val="bg1"/>
                        </a:solidFill>
                        <a:latin typeface="微软雅黑" panose="020B0503020204020204" charset="-122"/>
                        <a:ea typeface="微软雅黑" panose="020B0503020204020204" charset="-122"/>
                        <a:cs typeface="仿宋" panose="02010609060101010101" pitchFamily="49"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00B0F0"/>
                    </a:solidFill>
                  </a:tcPr>
                </a:tc>
              </a:tr>
              <a:tr h="659354">
                <a:tc>
                  <a:txBody>
                    <a:bodyPr/>
                    <a:lstStyle/>
                    <a:p>
                      <a:pPr indent="0" algn="ctr">
                        <a:buNone/>
                      </a:pPr>
                      <a:r>
                        <a:rPr lang="en-US" sz="1800" b="0">
                          <a:latin typeface="微软雅黑" panose="020B0503020204020204" charset="-122"/>
                          <a:ea typeface="微软雅黑" panose="020B0503020204020204" charset="-122"/>
                          <a:cs typeface="仿宋" panose="02010609060101010101" pitchFamily="49" charset="-122"/>
                        </a:rPr>
                        <a:t>1 区</a:t>
                      </a:r>
                      <a:endParaRPr lang="en-US" altLang="en-US" sz="1800" b="0">
                        <a:latin typeface="微软雅黑" panose="020B0503020204020204" charset="-122"/>
                        <a:ea typeface="微软雅黑" panose="020B0503020204020204" charset="-122"/>
                        <a:cs typeface="仿宋" panose="02010609060101010101" pitchFamily="49"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800" b="0" dirty="0" err="1">
                          <a:latin typeface="微软雅黑" panose="020B0503020204020204" charset="-122"/>
                          <a:ea typeface="微软雅黑" panose="020B0503020204020204" charset="-122"/>
                          <a:cs typeface="仿宋" panose="02010609060101010101" pitchFamily="49" charset="-122"/>
                        </a:rPr>
                        <a:t>北京、天津、河北、河南、山西、内蒙古、黑龙江、吉林、辽宁</a:t>
                      </a:r>
                      <a:endParaRPr lang="en-US" altLang="en-US" sz="1800" b="0" dirty="0">
                        <a:latin typeface="微软雅黑" panose="020B0503020204020204" charset="-122"/>
                        <a:ea typeface="微软雅黑" panose="020B0503020204020204" charset="-122"/>
                        <a:cs typeface="仿宋" panose="02010609060101010101" pitchFamily="49"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59354">
                <a:tc>
                  <a:txBody>
                    <a:bodyPr/>
                    <a:lstStyle/>
                    <a:p>
                      <a:pPr indent="0" algn="ctr">
                        <a:buNone/>
                      </a:pPr>
                      <a:r>
                        <a:rPr lang="en-US" sz="1800" b="0">
                          <a:latin typeface="微软雅黑" panose="020B0503020204020204" charset="-122"/>
                          <a:ea typeface="微软雅黑" panose="020B0503020204020204" charset="-122"/>
                          <a:cs typeface="仿宋" panose="02010609060101010101" pitchFamily="49" charset="-122"/>
                        </a:rPr>
                        <a:t>2 区</a:t>
                      </a:r>
                      <a:endParaRPr lang="en-US" altLang="en-US" sz="1800" b="0">
                        <a:latin typeface="微软雅黑" panose="020B0503020204020204" charset="-122"/>
                        <a:ea typeface="微软雅黑" panose="020B0503020204020204" charset="-122"/>
                        <a:cs typeface="仿宋" panose="02010609060101010101" pitchFamily="49"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800" b="0" dirty="0" err="1">
                          <a:latin typeface="微软雅黑" panose="020B0503020204020204" charset="-122"/>
                          <a:ea typeface="微软雅黑" panose="020B0503020204020204" charset="-122"/>
                          <a:cs typeface="仿宋" panose="02010609060101010101" pitchFamily="49" charset="-122"/>
                        </a:rPr>
                        <a:t>安徽、山东、江苏、上海、浙江、江西、福建</a:t>
                      </a:r>
                      <a:endParaRPr lang="en-US" altLang="en-US" sz="1800" b="0" dirty="0">
                        <a:latin typeface="微软雅黑" panose="020B0503020204020204" charset="-122"/>
                        <a:ea typeface="微软雅黑" panose="020B0503020204020204" charset="-122"/>
                        <a:cs typeface="仿宋" panose="02010609060101010101" pitchFamily="49"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12096">
                <a:tc>
                  <a:txBody>
                    <a:bodyPr/>
                    <a:lstStyle/>
                    <a:p>
                      <a:pPr indent="0" algn="ctr">
                        <a:buNone/>
                      </a:pPr>
                      <a:r>
                        <a:rPr lang="en-US" sz="1800" b="0">
                          <a:latin typeface="微软雅黑" panose="020B0503020204020204" charset="-122"/>
                          <a:ea typeface="微软雅黑" panose="020B0503020204020204" charset="-122"/>
                          <a:cs typeface="仿宋" panose="02010609060101010101" pitchFamily="49" charset="-122"/>
                        </a:rPr>
                        <a:t>3 区</a:t>
                      </a:r>
                      <a:endParaRPr lang="en-US" altLang="en-US" sz="1800" b="0">
                        <a:latin typeface="微软雅黑" panose="020B0503020204020204" charset="-122"/>
                        <a:ea typeface="微软雅黑" panose="020B0503020204020204" charset="-122"/>
                        <a:cs typeface="仿宋" panose="02010609060101010101" pitchFamily="49"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800" b="0" dirty="0" err="1">
                          <a:latin typeface="微软雅黑" panose="020B0503020204020204" charset="-122"/>
                          <a:ea typeface="微软雅黑" panose="020B0503020204020204" charset="-122"/>
                          <a:cs typeface="仿宋" panose="02010609060101010101" pitchFamily="49" charset="-122"/>
                        </a:rPr>
                        <a:t>广东、广西、湖南、湖北、海南</a:t>
                      </a:r>
                      <a:endParaRPr lang="en-US" altLang="en-US" sz="1800" b="0" dirty="0">
                        <a:latin typeface="微软雅黑" panose="020B0503020204020204" charset="-122"/>
                        <a:ea typeface="微软雅黑" panose="020B0503020204020204" charset="-122"/>
                        <a:cs typeface="仿宋" panose="02010609060101010101" pitchFamily="49"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59354">
                <a:tc>
                  <a:txBody>
                    <a:bodyPr/>
                    <a:lstStyle/>
                    <a:p>
                      <a:pPr indent="0" algn="ctr">
                        <a:buNone/>
                      </a:pPr>
                      <a:r>
                        <a:rPr lang="en-US" sz="1800" b="0" dirty="0">
                          <a:latin typeface="微软雅黑" panose="020B0503020204020204" charset="-122"/>
                          <a:ea typeface="微软雅黑" panose="020B0503020204020204" charset="-122"/>
                          <a:cs typeface="仿宋" panose="02010609060101010101" pitchFamily="49" charset="-122"/>
                        </a:rPr>
                        <a:t>4 区</a:t>
                      </a:r>
                      <a:endParaRPr lang="en-US" altLang="en-US" sz="1800" b="0" dirty="0">
                        <a:latin typeface="微软雅黑" panose="020B0503020204020204" charset="-122"/>
                        <a:ea typeface="微软雅黑" panose="020B0503020204020204" charset="-122"/>
                        <a:cs typeface="仿宋" panose="02010609060101010101" pitchFamily="49"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800" b="0" dirty="0" err="1">
                          <a:latin typeface="微软雅黑" panose="020B0503020204020204" charset="-122"/>
                          <a:ea typeface="微软雅黑" panose="020B0503020204020204" charset="-122"/>
                          <a:cs typeface="仿宋" panose="02010609060101010101" pitchFamily="49" charset="-122"/>
                        </a:rPr>
                        <a:t>四川、重庆、云南、贵州、陕西、甘肃、宁夏、青海、新疆、西藏</a:t>
                      </a:r>
                      <a:endParaRPr lang="en-US" altLang="en-US" sz="1800" b="0" dirty="0">
                        <a:latin typeface="微软雅黑" panose="020B0503020204020204" charset="-122"/>
                        <a:ea typeface="微软雅黑" panose="020B0503020204020204" charset="-122"/>
                        <a:cs typeface="仿宋" panose="02010609060101010101" pitchFamily="49"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slow" advTm="3000">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竞赛内容</a:t>
            </a:r>
            <a:endParaRPr lang="zh-CN" altLang="en-US"/>
          </a:p>
        </p:txBody>
      </p:sp>
      <p:sp>
        <p:nvSpPr>
          <p:cNvPr id="3" name="标题 1"/>
          <p:cNvSpPr>
            <a:spLocks noGrp="1"/>
          </p:cNvSpPr>
          <p:nvPr>
            <p:custDataLst>
              <p:tags r:id="rId1"/>
            </p:custDataLst>
          </p:nvPr>
        </p:nvSpPr>
        <p:spPr>
          <a:xfrm>
            <a:off x="573950" y="253861"/>
            <a:ext cx="6041081" cy="741564"/>
          </a:xfrm>
          <a:prstGeom prst="rect">
            <a:avLst/>
          </a:prstGeom>
        </p:spPr>
        <p:txBody>
          <a:bodyPr vert="horz" wrap="square" lIns="91425" tIns="45712" rIns="91425" bIns="45712" numCol="1" rtlCol="0" anchor="ctr" anchorCtr="0" compatLnSpc="0">
            <a:normAutofit/>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mn-ea"/>
            </a:endParaRPr>
          </a:p>
        </p:txBody>
      </p:sp>
      <p:graphicFrame>
        <p:nvGraphicFramePr>
          <p:cNvPr id="6" name="表格 5"/>
          <p:cNvGraphicFramePr/>
          <p:nvPr>
            <p:custDataLst>
              <p:tags r:id="rId2"/>
            </p:custDataLst>
          </p:nvPr>
        </p:nvGraphicFramePr>
        <p:xfrm>
          <a:off x="1517592" y="2359148"/>
          <a:ext cx="9555826" cy="3844762"/>
        </p:xfrm>
        <a:graphic>
          <a:graphicData uri="http://schemas.openxmlformats.org/drawingml/2006/table">
            <a:tbl>
              <a:tblPr firstRow="1" bandRow="1">
                <a:tableStyleId>{5940675A-B579-460E-94D1-54222C63F5DA}</a:tableStyleId>
              </a:tblPr>
              <a:tblGrid>
                <a:gridCol w="552277"/>
                <a:gridCol w="1463040"/>
                <a:gridCol w="4912821"/>
                <a:gridCol w="1354975"/>
                <a:gridCol w="1272713"/>
              </a:tblGrid>
              <a:tr h="471772">
                <a:tc>
                  <a:txBody>
                    <a:bodyPr/>
                    <a:lstStyle/>
                    <a:p>
                      <a:pPr indent="0" algn="ctr">
                        <a:buNone/>
                      </a:pPr>
                      <a:r>
                        <a:rPr lang="en-US" sz="1600" b="1" dirty="0" err="1">
                          <a:solidFill>
                            <a:schemeClr val="bg1"/>
                          </a:solidFill>
                          <a:latin typeface="微软雅黑" panose="020B0503020204020204" charset="-122"/>
                          <a:ea typeface="微软雅黑" panose="020B0503020204020204" charset="-122"/>
                          <a:cs typeface="仿宋_GB2312" charset="0"/>
                        </a:rPr>
                        <a:t>序号</a:t>
                      </a:r>
                      <a:endParaRPr lang="en-US" altLang="en-US" sz="1600" b="1" dirty="0">
                        <a:solidFill>
                          <a:schemeClr val="bg1"/>
                        </a:solidFill>
                        <a:latin typeface="微软雅黑" panose="020B0503020204020204" charset="-122"/>
                        <a:ea typeface="微软雅黑" panose="020B0503020204020204" charset="-122"/>
                        <a:cs typeface="仿宋_GB231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00B0F0"/>
                    </a:solidFill>
                  </a:tcPr>
                </a:tc>
                <a:tc>
                  <a:txBody>
                    <a:bodyPr/>
                    <a:lstStyle/>
                    <a:p>
                      <a:pPr algn="ctr">
                        <a:buClrTx/>
                        <a:buSzTx/>
                        <a:buFontTx/>
                        <a:buNone/>
                      </a:pPr>
                      <a:r>
                        <a:rPr lang="zh-CN" altLang="en-US" sz="1600" b="1" dirty="0">
                          <a:solidFill>
                            <a:schemeClr val="bg1"/>
                          </a:solidFill>
                          <a:latin typeface="仿宋_GB2312" charset="0"/>
                          <a:cs typeface="仿宋_GB2312" charset="0"/>
                        </a:rPr>
                        <a:t>竞赛阶段</a:t>
                      </a:r>
                      <a:endParaRPr lang="zh-CN" altLang="en-US" sz="1600" b="1" dirty="0">
                        <a:solidFill>
                          <a:schemeClr val="bg1"/>
                        </a:solidFill>
                        <a:latin typeface="仿宋_GB2312" charset="0"/>
                        <a:cs typeface="仿宋_GB231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00B0F0"/>
                    </a:solidFill>
                  </a:tcPr>
                </a:tc>
                <a:tc>
                  <a:txBody>
                    <a:bodyPr/>
                    <a:lstStyle/>
                    <a:p>
                      <a:pPr marL="0" indent="0" algn="ctr" defTabSz="914400" rtl="0" eaLnBrk="1" latinLnBrk="0" hangingPunct="1">
                        <a:buNone/>
                      </a:pPr>
                      <a:r>
                        <a:rPr lang="zh-CN" altLang="en-US" sz="1600" b="1" kern="1200" dirty="0">
                          <a:solidFill>
                            <a:schemeClr val="bg1"/>
                          </a:solidFill>
                          <a:latin typeface="微软雅黑" panose="020B0503020204020204" charset="-122"/>
                          <a:ea typeface="微软雅黑" panose="020B0503020204020204" charset="-122"/>
                          <a:cs typeface="仿宋_GB2312" charset="0"/>
                        </a:rPr>
                        <a:t>竞赛内容</a:t>
                      </a:r>
                      <a:endParaRPr lang="zh-CN" altLang="en-US" sz="1600" b="1" kern="1200" dirty="0">
                        <a:solidFill>
                          <a:schemeClr val="bg1"/>
                        </a:solidFill>
                        <a:latin typeface="微软雅黑" panose="020B0503020204020204" charset="-122"/>
                        <a:ea typeface="微软雅黑" panose="020B0503020204020204" charset="-122"/>
                        <a:cs typeface="仿宋_GB2312" charset="0"/>
                      </a:endParaRPr>
                    </a:p>
                  </a:txBody>
                  <a:tcPr marL="68580" marR="68580" marT="0" marB="0" anchor="ctr">
                    <a:lnL w="12700"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solidFill>
                      <a:srgbClr val="00B0F0"/>
                    </a:solidFill>
                  </a:tcPr>
                </a:tc>
                <a:tc>
                  <a:txBody>
                    <a:bodyPr/>
                    <a:lstStyle/>
                    <a:p>
                      <a:pPr marL="0" indent="0" algn="ctr" defTabSz="914400" rtl="0" eaLnBrk="1" latinLnBrk="0" hangingPunct="1">
                        <a:buNone/>
                      </a:pPr>
                      <a:r>
                        <a:rPr lang="zh-CN" altLang="en-US" sz="1600" b="1" kern="1200" dirty="0">
                          <a:solidFill>
                            <a:schemeClr val="bg1"/>
                          </a:solidFill>
                          <a:latin typeface="微软雅黑" panose="020B0503020204020204" charset="-122"/>
                          <a:ea typeface="微软雅黑" panose="020B0503020204020204" charset="-122"/>
                          <a:cs typeface="仿宋_GB2312" charset="0"/>
                        </a:rPr>
                        <a:t>本科组成绩比例</a:t>
                      </a:r>
                      <a:endParaRPr lang="zh-CN" altLang="en-US" sz="1600" b="1" kern="1200" dirty="0">
                        <a:solidFill>
                          <a:schemeClr val="bg1"/>
                        </a:solidFill>
                        <a:latin typeface="微软雅黑" panose="020B0503020204020204" charset="-122"/>
                        <a:ea typeface="微软雅黑" panose="020B0503020204020204" charset="-122"/>
                        <a:cs typeface="仿宋_GB231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00B0F0"/>
                    </a:solidFill>
                  </a:tcPr>
                </a:tc>
                <a:tc>
                  <a:txBody>
                    <a:bodyPr/>
                    <a:lstStyle/>
                    <a:p>
                      <a:pPr marL="0" indent="0" algn="ctr" defTabSz="914400" rtl="0" eaLnBrk="1" latinLnBrk="0" hangingPunct="1">
                        <a:buNone/>
                      </a:pPr>
                      <a:r>
                        <a:rPr lang="zh-CN" altLang="en-US" sz="1600" b="1" kern="1200" dirty="0">
                          <a:solidFill>
                            <a:schemeClr val="bg1"/>
                          </a:solidFill>
                          <a:latin typeface="微软雅黑" panose="020B0503020204020204" charset="-122"/>
                          <a:ea typeface="微软雅黑" panose="020B0503020204020204" charset="-122"/>
                          <a:cs typeface="仿宋_GB2312" charset="0"/>
                          <a:sym typeface="+mn-ea"/>
                        </a:rPr>
                        <a:t>高职组成绩比例</a:t>
                      </a:r>
                      <a:endParaRPr lang="en-US" altLang="en-US" sz="1600" b="1" kern="1200" dirty="0">
                        <a:solidFill>
                          <a:schemeClr val="bg1"/>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00B0F0"/>
                    </a:solidFill>
                  </a:tcPr>
                </a:tc>
              </a:tr>
              <a:tr h="943543">
                <a:tc>
                  <a:txBody>
                    <a:bodyPr/>
                    <a:lstStyle/>
                    <a:p>
                      <a:pPr indent="0" algn="ctr">
                        <a:buNone/>
                      </a:pPr>
                      <a:r>
                        <a:rPr lang="en-US" sz="1600" b="0" dirty="0">
                          <a:latin typeface="仿宋_GB2312" charset="0"/>
                          <a:cs typeface="仿宋_GB2312" charset="0"/>
                        </a:rPr>
                        <a:t>1</a:t>
                      </a:r>
                      <a:endParaRPr lang="en-US" altLang="en-US" sz="1600" b="0" dirty="0">
                        <a:latin typeface="仿宋_GB2312" charset="0"/>
                        <a:ea typeface="仿宋_GB2312" charset="0"/>
                        <a:cs typeface="仿宋_GB231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dirty="0">
                          <a:latin typeface="微软雅黑" panose="020B0503020204020204" charset="-122"/>
                          <a:ea typeface="微软雅黑" panose="020B0503020204020204" charset="-122"/>
                          <a:cs typeface="仿宋_GB2312" charset="0"/>
                        </a:rPr>
                        <a:t>竞赛阶段1</a:t>
                      </a:r>
                      <a:endParaRPr lang="en-US" sz="1600" b="0" dirty="0">
                        <a:latin typeface="微软雅黑" panose="020B0503020204020204" charset="-122"/>
                        <a:ea typeface="微软雅黑" panose="020B0503020204020204" charset="-122"/>
                        <a:cs typeface="仿宋_GB231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dirty="0">
                          <a:latin typeface="Times New Roman" panose="02020603050405020304" charset="0"/>
                          <a:cs typeface="Times New Roman" panose="02020603050405020304" charset="0"/>
                        </a:rPr>
                        <a:t>智慧城域网规划与部署</a:t>
                      </a:r>
                      <a:r>
                        <a:rPr lang="zh-CN" altLang="en-US" sz="1600" b="0" dirty="0"/>
                        <a:t>：</a:t>
                      </a:r>
                      <a:r>
                        <a:rPr lang="zh-CN" altLang="en-US" sz="1600" b="0" dirty="0">
                          <a:latin typeface="Times New Roman" panose="02020603050405020304" charset="0"/>
                          <a:cs typeface="Times New Roman" panose="02020603050405020304" charset="0"/>
                        </a:rPr>
                        <a:t>在竞赛平台中根据给定的题设和要求，对虚拟城市场景进行容量计算、设备部署、数据配置，实现智慧城域网中三网业务的部署与开通。</a:t>
                      </a:r>
                      <a:endParaRPr lang="en-US" sz="1600" b="0" dirty="0">
                        <a:latin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indent="0" algn="ctr" defTabSz="914400" rtl="0" eaLnBrk="1" latinLnBrk="0" hangingPunct="1">
                        <a:buNone/>
                      </a:pPr>
                      <a:r>
                        <a:rPr lang="en-US" altLang="zh-CN" sz="1600" b="0" kern="1200" dirty="0">
                          <a:solidFill>
                            <a:schemeClr val="tx1"/>
                          </a:solidFill>
                          <a:latin typeface="+mn-lt"/>
                          <a:ea typeface="+mn-ea"/>
                          <a:cs typeface="+mn-cs"/>
                        </a:rPr>
                        <a:t>4</a:t>
                      </a:r>
                      <a:r>
                        <a:rPr lang="en-US" sz="1600" b="0" kern="1200" dirty="0">
                          <a:solidFill>
                            <a:schemeClr val="tx1"/>
                          </a:solidFill>
                          <a:latin typeface="+mn-lt"/>
                          <a:ea typeface="+mn-ea"/>
                          <a:cs typeface="+mn-cs"/>
                        </a:rPr>
                        <a:t>0%</a:t>
                      </a:r>
                      <a:endParaRPr lang="en-US" sz="1600" b="0" kern="1200" dirty="0">
                        <a:solidFill>
                          <a:schemeClr val="tx1"/>
                        </a:solidFill>
                        <a:latin typeface="+mn-lt"/>
                        <a:ea typeface="+mn-ea"/>
                        <a:cs typeface="+mn-cs"/>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600" b="0" kern="1200" dirty="0">
                          <a:solidFill>
                            <a:schemeClr val="tx1"/>
                          </a:solidFill>
                          <a:latin typeface="+mn-lt"/>
                          <a:ea typeface="+mn-ea"/>
                          <a:cs typeface="+mn-cs"/>
                        </a:rPr>
                        <a:t>30%</a:t>
                      </a:r>
                      <a:endParaRPr lang="en-US" altLang="zh-CN" sz="1600" b="0" kern="1200" dirty="0">
                        <a:solidFill>
                          <a:schemeClr val="tx1"/>
                        </a:solidFill>
                        <a:latin typeface="+mn-lt"/>
                        <a:ea typeface="+mn-ea"/>
                        <a:cs typeface="+mn-cs"/>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43543">
                <a:tc>
                  <a:txBody>
                    <a:bodyPr/>
                    <a:lstStyle/>
                    <a:p>
                      <a:pPr indent="0" algn="ctr">
                        <a:buNone/>
                      </a:pPr>
                      <a:r>
                        <a:rPr lang="en-US" sz="1600" b="0">
                          <a:latin typeface="仿宋_GB2312" charset="0"/>
                          <a:cs typeface="仿宋_GB2312" charset="0"/>
                        </a:rPr>
                        <a:t>2</a:t>
                      </a:r>
                      <a:endParaRPr lang="en-US" altLang="en-US" sz="1600" b="0">
                        <a:latin typeface="仿宋_GB2312" charset="0"/>
                        <a:ea typeface="仿宋_GB2312" charset="0"/>
                        <a:cs typeface="仿宋_GB231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defTabSz="914400" rtl="0" eaLnBrk="1" latinLnBrk="0" hangingPunct="1">
                        <a:buNone/>
                      </a:pPr>
                      <a:r>
                        <a:rPr lang="en-US" sz="1600" b="0" kern="1200" dirty="0">
                          <a:solidFill>
                            <a:schemeClr val="tx1"/>
                          </a:solidFill>
                          <a:latin typeface="微软雅黑" panose="020B0503020204020204" charset="-122"/>
                          <a:ea typeface="微软雅黑" panose="020B0503020204020204" charset="-122"/>
                          <a:cs typeface="仿宋_GB2312" charset="0"/>
                        </a:rPr>
                        <a:t>竞赛阶段2</a:t>
                      </a:r>
                      <a:endParaRPr lang="en-US" sz="1600" b="0" kern="1200" dirty="0">
                        <a:solidFill>
                          <a:schemeClr val="tx1"/>
                        </a:solidFill>
                        <a:latin typeface="微软雅黑" panose="020B0503020204020204" charset="-122"/>
                        <a:ea typeface="微软雅黑" panose="020B0503020204020204" charset="-122"/>
                        <a:cs typeface="仿宋_GB231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defTabSz="914400" rtl="0" eaLnBrk="1" latinLnBrk="0" hangingPunct="1">
                        <a:buNone/>
                      </a:pPr>
                      <a:r>
                        <a:rPr lang="zh-CN" altLang="en-US" sz="1600" b="0" kern="1200" dirty="0">
                          <a:solidFill>
                            <a:schemeClr val="tx1"/>
                          </a:solidFill>
                          <a:latin typeface="微软雅黑" panose="020B0503020204020204" charset="-122"/>
                          <a:ea typeface="微软雅黑" panose="020B0503020204020204" charset="-122"/>
                        </a:rPr>
                        <a:t>智慧城域网运维与优化：在竞赛平台中预置若干网络运维工作中的典型问题案例，要求参赛选手对问题业务性能监测指标逐一分析原因并制定问题解决方案，恢复业务，优化网络指标。</a:t>
                      </a:r>
                      <a:endParaRPr lang="en-US" sz="1600" b="0" kern="1200" dirty="0">
                        <a:solidFill>
                          <a:schemeClr val="tx1"/>
                        </a:solidFill>
                        <a:latin typeface="微软雅黑" panose="020B0503020204020204" charset="-122"/>
                        <a:ea typeface="微软雅黑" panose="020B0503020204020204" charset="-122"/>
                      </a:endParaRPr>
                    </a:p>
                  </a:txBody>
                  <a:tcPr marL="68580" marR="68580" marT="0" marB="0" anchor="ctr">
                    <a:lnL w="12700"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indent="0" algn="ctr">
                        <a:buNone/>
                      </a:pPr>
                      <a:r>
                        <a:rPr lang="en-US" altLang="zh-CN" sz="1600" b="0" dirty="0"/>
                        <a:t>6</a:t>
                      </a:r>
                      <a:r>
                        <a:rPr lang="en-US" sz="1600" b="0" dirty="0"/>
                        <a:t>0%</a:t>
                      </a:r>
                      <a:endParaRPr lang="en-US" sz="1600" b="0" dirty="0"/>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zh-CN" sz="1600" b="0" dirty="0"/>
                        <a:t>40%</a:t>
                      </a:r>
                      <a:endParaRPr lang="en-US" altLang="zh-CN" sz="1600" b="0" dirty="0"/>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43543">
                <a:tc>
                  <a:txBody>
                    <a:bodyPr/>
                    <a:lstStyle/>
                    <a:p>
                      <a:pPr indent="0" algn="ctr">
                        <a:buNone/>
                      </a:pPr>
                      <a:r>
                        <a:rPr lang="en-US" sz="1600" b="0">
                          <a:latin typeface="仿宋_GB2312" charset="0"/>
                          <a:cs typeface="仿宋_GB2312" charset="0"/>
                        </a:rPr>
                        <a:t>3</a:t>
                      </a:r>
                      <a:endParaRPr lang="en-US" altLang="en-US" sz="1600" b="0">
                        <a:latin typeface="仿宋_GB2312" charset="0"/>
                        <a:ea typeface="仿宋_GB2312" charset="0"/>
                        <a:cs typeface="仿宋_GB231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defTabSz="914400" rtl="0" eaLnBrk="1" latinLnBrk="0" hangingPunct="1">
                        <a:buNone/>
                      </a:pPr>
                      <a:r>
                        <a:rPr lang="en-US" sz="1600" b="0" kern="1200" dirty="0">
                          <a:solidFill>
                            <a:schemeClr val="tx1"/>
                          </a:solidFill>
                          <a:latin typeface="微软雅黑" panose="020B0503020204020204" charset="-122"/>
                          <a:ea typeface="微软雅黑" panose="020B0503020204020204" charset="-122"/>
                          <a:cs typeface="仿宋_GB2312" charset="0"/>
                        </a:rPr>
                        <a:t>竞赛阶段3</a:t>
                      </a:r>
                      <a:endParaRPr lang="en-US" sz="1600" b="0" kern="1200" dirty="0">
                        <a:solidFill>
                          <a:schemeClr val="tx1"/>
                        </a:solidFill>
                        <a:latin typeface="微软雅黑" panose="020B0503020204020204" charset="-122"/>
                        <a:ea typeface="微软雅黑" panose="020B0503020204020204" charset="-122"/>
                        <a:cs typeface="仿宋_GB231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0" kern="1200" dirty="0">
                          <a:solidFill>
                            <a:schemeClr val="tx1"/>
                          </a:solidFill>
                          <a:latin typeface="微软雅黑" panose="020B0503020204020204" charset="-122"/>
                          <a:ea typeface="微软雅黑" panose="020B0503020204020204" charset="-122"/>
                          <a:cs typeface="Times New Roman" panose="02020603050405020304" charset="0"/>
                        </a:rPr>
                        <a:t>城市光纤接入工程实务：在竞赛平台中按照任务书要求，严格遵循光纤接入工程相关技术规范，完成指定城市中写字楼、商场、小区等不同光纤接入类型的工程项目勘测与实施。</a:t>
                      </a:r>
                      <a:endParaRPr lang="en-US" sz="1600" b="0" kern="1200" dirty="0">
                        <a:solidFill>
                          <a:schemeClr val="tx1"/>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3810" algn="ctr">
                        <a:lnSpc>
                          <a:spcPct val="150000"/>
                        </a:lnSpc>
                        <a:spcBef>
                          <a:spcPts val="375"/>
                        </a:spcBef>
                        <a:spcAft>
                          <a:spcPts val="0"/>
                        </a:spcAft>
                      </a:pPr>
                      <a:r>
                        <a:rPr lang="en-US" altLang="zh-CN" sz="1600" dirty="0">
                          <a:effectLst/>
                          <a:latin typeface="+mn-lt"/>
                          <a:ea typeface="宋体" panose="02010600030101010101" pitchFamily="2" charset="-122"/>
                          <a:cs typeface="仿宋" panose="02010609060101010101" pitchFamily="49" charset="-122"/>
                        </a:rPr>
                        <a:t>N/A</a:t>
                      </a:r>
                      <a:endParaRPr lang="zh-CN" altLang="zh-CN" sz="1400" dirty="0">
                        <a:effectLst/>
                        <a:latin typeface="+mn-lt"/>
                        <a:ea typeface="宋体" panose="02010600030101010101" pitchFamily="2"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defTabSz="914400" rtl="0" eaLnBrk="1" latinLnBrk="0" hangingPunct="1">
                        <a:buNone/>
                      </a:pPr>
                      <a:r>
                        <a:rPr lang="en-US" altLang="zh-CN" sz="1600" b="0" kern="1200" dirty="0">
                          <a:solidFill>
                            <a:schemeClr val="tx1"/>
                          </a:solidFill>
                          <a:latin typeface="+mn-lt"/>
                          <a:ea typeface="+mn-ea"/>
                          <a:cs typeface="+mn-cs"/>
                        </a:rPr>
                        <a:t>30%</a:t>
                      </a:r>
                      <a:endParaRPr lang="en-US" altLang="zh-CN" sz="1600" b="0" kern="1200" dirty="0">
                        <a:solidFill>
                          <a:schemeClr val="tx1"/>
                        </a:solidFill>
                        <a:latin typeface="+mn-lt"/>
                        <a:ea typeface="+mn-ea"/>
                        <a:cs typeface="+mn-cs"/>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62819">
                <a:tc gridSpan="2">
                  <a:txBody>
                    <a:bodyPr/>
                    <a:lstStyle/>
                    <a:p>
                      <a:pPr indent="0" algn="ctr">
                        <a:buNone/>
                      </a:pPr>
                      <a:r>
                        <a:rPr lang="en-US" sz="1600" b="0">
                          <a:latin typeface="仿宋_GB2312" charset="0"/>
                          <a:cs typeface="仿宋_GB2312" charset="0"/>
                        </a:rPr>
                        <a:t>合计</a:t>
                      </a:r>
                      <a:endParaRPr lang="en-US" altLang="en-US" sz="1600" b="0">
                        <a:latin typeface="仿宋_GB2312" charset="0"/>
                        <a:ea typeface="仿宋_GB2312" charset="0"/>
                        <a:cs typeface="仿宋_GB231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lgn="ctr">
                        <a:buNone/>
                      </a:pPr>
                      <a:endParaRPr lang="en-US" altLang="en-US" sz="1600" b="0" dirty="0">
                        <a:latin typeface="仿宋_GB2312" charset="0"/>
                        <a:ea typeface="仿宋_GB2312" charset="0"/>
                        <a:cs typeface="仿宋_GB2312" charset="0"/>
                      </a:endParaRPr>
                    </a:p>
                  </a:txBody>
                  <a:tcPr marL="68580" marR="68580" marT="0" marB="0" anchor="ctr">
                    <a:lnL w="12700"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defTabSz="914400" rtl="0" eaLnBrk="1" latinLnBrk="0" hangingPunct="1">
                        <a:buNone/>
                      </a:pPr>
                      <a:r>
                        <a:rPr lang="en-US" sz="1600" b="0" kern="1200" dirty="0">
                          <a:solidFill>
                            <a:schemeClr val="tx1"/>
                          </a:solidFill>
                          <a:latin typeface="+mn-lt"/>
                          <a:ea typeface="+mn-ea"/>
                          <a:cs typeface="+mn-cs"/>
                        </a:rPr>
                        <a:t>100%</a:t>
                      </a:r>
                      <a:endParaRPr lang="en-US" altLang="en-US" sz="1600" b="0" kern="1200" dirty="0">
                        <a:solidFill>
                          <a:schemeClr val="tx1"/>
                        </a:solidFill>
                        <a:latin typeface="+mn-lt"/>
                        <a:ea typeface="+mn-ea"/>
                        <a:cs typeface="+mn-cs"/>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defTabSz="914400" rtl="0" eaLnBrk="1" latinLnBrk="0" hangingPunct="1">
                        <a:buNone/>
                      </a:pPr>
                      <a:r>
                        <a:rPr lang="en-US" altLang="zh-CN" sz="1600" b="0" kern="1200" dirty="0">
                          <a:solidFill>
                            <a:schemeClr val="tx1"/>
                          </a:solidFill>
                          <a:latin typeface="+mn-lt"/>
                          <a:ea typeface="+mn-ea"/>
                          <a:cs typeface="+mn-cs"/>
                          <a:sym typeface="+mn-ea"/>
                        </a:rPr>
                        <a:t>100%</a:t>
                      </a:r>
                      <a:endParaRPr lang="en-US" altLang="en-US" sz="1600" b="0" kern="1200" dirty="0">
                        <a:solidFill>
                          <a:schemeClr val="tx1"/>
                        </a:solidFill>
                        <a:latin typeface="+mn-lt"/>
                        <a:ea typeface="+mn-ea"/>
                        <a:cs typeface="+mn-cs"/>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4" name="文本框 3"/>
          <p:cNvSpPr txBox="1"/>
          <p:nvPr>
            <p:custDataLst>
              <p:tags r:id="rId3"/>
            </p:custDataLst>
          </p:nvPr>
        </p:nvSpPr>
        <p:spPr>
          <a:xfrm>
            <a:off x="1517593" y="1037709"/>
            <a:ext cx="9555825" cy="1156855"/>
          </a:xfrm>
          <a:prstGeom prst="rect">
            <a:avLst/>
          </a:prstGeom>
          <a:noFill/>
          <a:ln w="9525">
            <a:noFill/>
          </a:ln>
        </p:spPr>
        <p:txBody>
          <a:bodyPr wrap="square">
            <a:spAutoFit/>
          </a:bodyPr>
          <a:lstStyle/>
          <a:p>
            <a:pPr>
              <a:lnSpc>
                <a:spcPct val="150000"/>
              </a:lnSpc>
            </a:pPr>
            <a:r>
              <a:rPr lang="zh-CN" altLang="en-US" sz="1600" dirty="0"/>
              <a:t>       本赛道竞赛内容基于智慧城域网部署与应用典型工作过程。主要包括 智慧城域网规划与部署、智慧城域网运维与优化及城域网光纤接入工程实务等模块。本科组和高职组独立命题，各模块分值比例各有所侧重。各竞赛模块主要内容如下：</a:t>
            </a:r>
            <a:endParaRPr lang="zh-CN" altLang="en-US" sz="1600" dirty="0"/>
          </a:p>
        </p:txBody>
      </p:sp>
    </p:spTree>
  </p:cSld>
  <p:clrMapOvr>
    <a:masterClrMapping/>
  </p:clrMapOvr>
  <p:transition spd="slow" advTm="3000">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评分方式及评分细则</a:t>
            </a:r>
            <a:endParaRPr lang="zh-CN" altLang="en-US"/>
          </a:p>
        </p:txBody>
      </p:sp>
      <p:sp>
        <p:nvSpPr>
          <p:cNvPr id="3" name="标题 1"/>
          <p:cNvSpPr>
            <a:spLocks noGrp="1"/>
          </p:cNvSpPr>
          <p:nvPr>
            <p:custDataLst>
              <p:tags r:id="rId1"/>
            </p:custDataLst>
          </p:nvPr>
        </p:nvSpPr>
        <p:spPr>
          <a:xfrm>
            <a:off x="573950" y="253861"/>
            <a:ext cx="6041081" cy="741564"/>
          </a:xfrm>
          <a:prstGeom prst="rect">
            <a:avLst/>
          </a:prstGeom>
        </p:spPr>
        <p:txBody>
          <a:bodyPr vert="horz" wrap="square" lIns="91425" tIns="45712" rIns="91425" bIns="45712" numCol="1" rtlCol="0" anchor="ctr" anchorCtr="0" compatLnSpc="0">
            <a:normAutofit/>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mn-ea"/>
            </a:endParaRPr>
          </a:p>
        </p:txBody>
      </p:sp>
      <p:graphicFrame>
        <p:nvGraphicFramePr>
          <p:cNvPr id="8" name="表格 7"/>
          <p:cNvGraphicFramePr>
            <a:graphicFrameLocks noGrp="1"/>
          </p:cNvGraphicFramePr>
          <p:nvPr/>
        </p:nvGraphicFramePr>
        <p:xfrm>
          <a:off x="1636896" y="2012840"/>
          <a:ext cx="9217465" cy="4122801"/>
        </p:xfrm>
        <a:graphic>
          <a:graphicData uri="http://schemas.openxmlformats.org/drawingml/2006/table">
            <a:tbl>
              <a:tblPr/>
              <a:tblGrid>
                <a:gridCol w="1591450"/>
                <a:gridCol w="3438461"/>
                <a:gridCol w="1878677"/>
                <a:gridCol w="2308877"/>
              </a:tblGrid>
              <a:tr h="252101">
                <a:tc>
                  <a:txBody>
                    <a:bodyPr/>
                    <a:lstStyle/>
                    <a:p>
                      <a:pPr marL="7620" algn="ctr">
                        <a:lnSpc>
                          <a:spcPct val="150000"/>
                        </a:lnSpc>
                        <a:spcBef>
                          <a:spcPts val="365"/>
                        </a:spcBef>
                        <a:spcAft>
                          <a:spcPts val="0"/>
                        </a:spcAft>
                      </a:pPr>
                      <a:r>
                        <a:rPr lang="zh-CN" sz="1400" b="1" dirty="0">
                          <a:solidFill>
                            <a:schemeClr val="bg1"/>
                          </a:solidFill>
                          <a:effectLst/>
                          <a:latin typeface="微软雅黑" panose="020B0503020204020204" charset="-122"/>
                          <a:ea typeface="微软雅黑" panose="020B0503020204020204" charset="-122"/>
                          <a:cs typeface="仿宋" panose="02010609060101010101" pitchFamily="49" charset="-122"/>
                        </a:rPr>
                        <a:t>考核项目</a:t>
                      </a:r>
                      <a:endParaRPr lang="zh-CN" sz="1200" dirty="0">
                        <a:solidFill>
                          <a:schemeClr val="bg1"/>
                        </a:solidFill>
                        <a:effectLst/>
                        <a:latin typeface="微软雅黑" panose="020B0503020204020204" charset="-122"/>
                        <a:ea typeface="微软雅黑" panose="020B0503020204020204" charset="-122"/>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7620" marR="13970" algn="ctr" defTabSz="914400" rtl="0" eaLnBrk="1" latinLnBrk="0" hangingPunct="1">
                        <a:lnSpc>
                          <a:spcPct val="150000"/>
                        </a:lnSpc>
                        <a:spcBef>
                          <a:spcPts val="365"/>
                        </a:spcBef>
                        <a:spcAft>
                          <a:spcPts val="0"/>
                        </a:spcAft>
                      </a:pPr>
                      <a:r>
                        <a:rPr lang="zh-CN" altLang="en-US" sz="1400" b="1" kern="1200" dirty="0">
                          <a:solidFill>
                            <a:schemeClr val="bg1"/>
                          </a:solidFill>
                          <a:effectLst/>
                          <a:latin typeface="微软雅黑" panose="020B0503020204020204" charset="-122"/>
                          <a:ea typeface="微软雅黑" panose="020B0503020204020204" charset="-122"/>
                          <a:cs typeface="仿宋" panose="02010609060101010101" pitchFamily="49" charset="-122"/>
                        </a:rPr>
                        <a:t>考核内容</a:t>
                      </a:r>
                      <a:endParaRPr lang="zh-CN" altLang="en-US" sz="1400" b="1" kern="1200" dirty="0">
                        <a:solidFill>
                          <a:schemeClr val="bg1"/>
                        </a:solidFill>
                        <a:effectLst/>
                        <a:latin typeface="微软雅黑" panose="020B0503020204020204" charset="-122"/>
                        <a:ea typeface="微软雅黑" panose="020B0503020204020204" charset="-122"/>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7620" marR="13970" algn="ctr" defTabSz="914400" rtl="0" eaLnBrk="1" latinLnBrk="0" hangingPunct="1">
                        <a:lnSpc>
                          <a:spcPct val="150000"/>
                        </a:lnSpc>
                        <a:spcBef>
                          <a:spcPts val="365"/>
                        </a:spcBef>
                        <a:spcAft>
                          <a:spcPts val="0"/>
                        </a:spcAft>
                      </a:pPr>
                      <a:r>
                        <a:rPr lang="zh-CN" altLang="en-US" sz="1400" b="1" kern="1200" dirty="0">
                          <a:solidFill>
                            <a:schemeClr val="bg1"/>
                          </a:solidFill>
                          <a:effectLst/>
                          <a:latin typeface="微软雅黑" panose="020B0503020204020204" charset="-122"/>
                          <a:ea typeface="微软雅黑" panose="020B0503020204020204" charset="-122"/>
                          <a:cs typeface="仿宋" panose="02010609060101010101" pitchFamily="49" charset="-122"/>
                        </a:rPr>
                        <a:t>本科组分值比例（</a:t>
                      </a:r>
                      <a:r>
                        <a:rPr lang="en-US" altLang="zh-CN" sz="1400" b="1" kern="1200" dirty="0">
                          <a:solidFill>
                            <a:schemeClr val="bg1"/>
                          </a:solidFill>
                          <a:effectLst/>
                          <a:latin typeface="微软雅黑" panose="020B0503020204020204" charset="-122"/>
                          <a:ea typeface="微软雅黑" panose="020B0503020204020204" charset="-122"/>
                          <a:cs typeface="仿宋" panose="02010609060101010101" pitchFamily="49" charset="-122"/>
                        </a:rPr>
                        <a:t>%</a:t>
                      </a:r>
                      <a:r>
                        <a:rPr lang="zh-CN" altLang="en-US" sz="1400" b="1" kern="1200" dirty="0">
                          <a:solidFill>
                            <a:schemeClr val="bg1"/>
                          </a:solidFill>
                          <a:effectLst/>
                          <a:latin typeface="微软雅黑" panose="020B0503020204020204" charset="-122"/>
                          <a:ea typeface="微软雅黑" panose="020B0503020204020204" charset="-122"/>
                          <a:cs typeface="仿宋" panose="02010609060101010101" pitchFamily="49" charset="-122"/>
                        </a:rPr>
                        <a:t>）</a:t>
                      </a:r>
                      <a:endParaRPr lang="zh-CN" altLang="en-US" sz="1400" b="1" kern="1200" dirty="0">
                        <a:solidFill>
                          <a:schemeClr val="bg1"/>
                        </a:solidFill>
                        <a:effectLst/>
                        <a:latin typeface="微软雅黑" panose="020B0503020204020204" charset="-122"/>
                        <a:ea typeface="微软雅黑" panose="020B0503020204020204" charset="-122"/>
                        <a:cs typeface="仿宋" panose="02010609060101010101" pitchFamily="49"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7620" marR="13970" algn="ctr" defTabSz="914400" rtl="0" eaLnBrk="1" latinLnBrk="0" hangingPunct="1">
                        <a:lnSpc>
                          <a:spcPct val="150000"/>
                        </a:lnSpc>
                        <a:spcBef>
                          <a:spcPts val="365"/>
                        </a:spcBef>
                        <a:spcAft>
                          <a:spcPts val="0"/>
                        </a:spcAft>
                      </a:pPr>
                      <a:r>
                        <a:rPr lang="zh-CN" altLang="en-US" sz="1400" b="1" kern="1200" dirty="0">
                          <a:solidFill>
                            <a:schemeClr val="bg1"/>
                          </a:solidFill>
                          <a:effectLst/>
                          <a:latin typeface="微软雅黑" panose="020B0503020204020204" charset="-122"/>
                          <a:ea typeface="微软雅黑" panose="020B0503020204020204" charset="-122"/>
                          <a:cs typeface="仿宋" panose="02010609060101010101" pitchFamily="49" charset="-122"/>
                        </a:rPr>
                        <a:t>高职组组分值比例（</a:t>
                      </a:r>
                      <a:r>
                        <a:rPr lang="en-US" altLang="zh-CN" sz="1400" b="1" kern="1200" dirty="0">
                          <a:solidFill>
                            <a:schemeClr val="bg1"/>
                          </a:solidFill>
                          <a:effectLst/>
                          <a:latin typeface="微软雅黑" panose="020B0503020204020204" charset="-122"/>
                          <a:ea typeface="微软雅黑" panose="020B0503020204020204" charset="-122"/>
                          <a:cs typeface="仿宋" panose="02010609060101010101" pitchFamily="49" charset="-122"/>
                        </a:rPr>
                        <a:t>%</a:t>
                      </a:r>
                      <a:r>
                        <a:rPr lang="zh-CN" altLang="en-US" sz="1400" b="1" kern="1200" dirty="0">
                          <a:solidFill>
                            <a:schemeClr val="bg1"/>
                          </a:solidFill>
                          <a:effectLst/>
                          <a:latin typeface="微软雅黑" panose="020B0503020204020204" charset="-122"/>
                          <a:ea typeface="微软雅黑" panose="020B0503020204020204" charset="-122"/>
                          <a:cs typeface="仿宋" panose="02010609060101010101" pitchFamily="49" charset="-122"/>
                        </a:rPr>
                        <a:t>）</a:t>
                      </a:r>
                      <a:endParaRPr lang="zh-CN" altLang="en-US" sz="1400" b="1" kern="1200" dirty="0">
                        <a:solidFill>
                          <a:schemeClr val="bg1"/>
                        </a:solidFill>
                        <a:effectLst/>
                        <a:latin typeface="微软雅黑" panose="020B0503020204020204" charset="-122"/>
                        <a:ea typeface="微软雅黑" panose="020B0503020204020204" charset="-122"/>
                        <a:cs typeface="仿宋" panose="02010609060101010101" pitchFamily="49"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179374">
                <a:tc rowSpan="5">
                  <a:txBody>
                    <a:bodyPr/>
                    <a:lstStyle/>
                    <a:p>
                      <a:pPr marL="7620" algn="ctr">
                        <a:lnSpc>
                          <a:spcPct val="150000"/>
                        </a:lnSpc>
                        <a:spcBef>
                          <a:spcPts val="365"/>
                        </a:spcBef>
                        <a:spcAft>
                          <a:spcPts val="0"/>
                        </a:spcAft>
                      </a:pPr>
                      <a:r>
                        <a:rPr lang="zh-CN" sz="1400" dirty="0">
                          <a:effectLst/>
                          <a:latin typeface="微软雅黑" panose="020B0503020204020204" charset="-122"/>
                          <a:ea typeface="微软雅黑" panose="020B0503020204020204" charset="-122"/>
                          <a:cs typeface="仿宋" panose="02010609060101010101" pitchFamily="49" charset="-122"/>
                        </a:rPr>
                        <a:t>智慧城域网规划与部署</a:t>
                      </a:r>
                      <a:endParaRPr lang="zh-CN" sz="1200" dirty="0">
                        <a:effectLst/>
                        <a:latin typeface="微软雅黑" panose="020B0503020204020204" charset="-122"/>
                        <a:ea typeface="微软雅黑" panose="020B0503020204020204" charset="-122"/>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00" algn="ctr"/>
                      <a:r>
                        <a:rPr lang="zh-CN" sz="1400" dirty="0">
                          <a:effectLst/>
                          <a:latin typeface="微软雅黑" panose="020B0503020204020204" charset="-122"/>
                          <a:ea typeface="微软雅黑" panose="020B0503020204020204" charset="-122"/>
                          <a:cs typeface="仿宋" panose="02010609060101010101" pitchFamily="49" charset="-122"/>
                        </a:rPr>
                        <a:t>智慧城域网网络规划</a:t>
                      </a:r>
                      <a:endParaRPr lang="zh-CN" sz="1800" dirty="0">
                        <a:effectLst/>
                        <a:latin typeface="微软雅黑" panose="020B0503020204020204" charset="-122"/>
                        <a:ea typeface="微软雅黑" panose="020B0503020204020204" charset="-122"/>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dirty="0">
                          <a:effectLst/>
                          <a:latin typeface="+mn-lt"/>
                          <a:ea typeface="仿宋" panose="02010609060101010101" pitchFamily="49" charset="-122"/>
                          <a:cs typeface="仿宋" panose="02010609060101010101" pitchFamily="49" charset="-122"/>
                        </a:rPr>
                        <a:t>5</a:t>
                      </a:r>
                      <a:endParaRPr lang="zh-CN" sz="1200" dirty="0">
                        <a:effectLst/>
                        <a:latin typeface="+mn-lt"/>
                        <a:ea typeface="仿宋" panose="02010609060101010101" pitchFamily="49" charset="-122"/>
                        <a:cs typeface="仿宋" panose="02010609060101010101" pitchFamily="49"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dirty="0">
                          <a:solidFill>
                            <a:srgbClr val="000000"/>
                          </a:solidFill>
                          <a:effectLst/>
                          <a:latin typeface="+mn-lt"/>
                          <a:ea typeface="仿宋" panose="02010609060101010101" pitchFamily="49" charset="-122"/>
                          <a:cs typeface="仿宋" panose="02010609060101010101" pitchFamily="49" charset="-122"/>
                        </a:rPr>
                        <a:t>5</a:t>
                      </a:r>
                      <a:endParaRPr lang="zh-CN" sz="1200" dirty="0">
                        <a:effectLst/>
                        <a:latin typeface="+mn-lt"/>
                        <a:ea typeface="仿宋" panose="02010609060101010101" pitchFamily="49" charset="-122"/>
                        <a:cs typeface="仿宋" panose="02010609060101010101" pitchFamily="49"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374">
                <a:tc vMerge="1">
                  <a:tcPr/>
                </a:tc>
                <a:tc>
                  <a:txBody>
                    <a:bodyPr/>
                    <a:lstStyle/>
                    <a:p>
                      <a:pPr marL="0" indent="381000" algn="ctr" defTabSz="914400" rtl="0" eaLnBrk="1" latinLnBrk="0" hangingPunct="1"/>
                      <a:r>
                        <a:rPr lang="zh-CN" altLang="en-US" sz="1400" kern="1200" dirty="0">
                          <a:solidFill>
                            <a:schemeClr val="tx1"/>
                          </a:solidFill>
                          <a:effectLst/>
                          <a:latin typeface="微软雅黑" panose="020B0503020204020204" charset="-122"/>
                          <a:ea typeface="微软雅黑" panose="020B0503020204020204" charset="-122"/>
                          <a:cs typeface="仿宋" panose="02010609060101010101" pitchFamily="49" charset="-122"/>
                        </a:rPr>
                        <a:t>网络设备安装与连接</a:t>
                      </a:r>
                      <a:endParaRPr lang="zh-CN" altLang="en-US" sz="1400" kern="1200" dirty="0">
                        <a:solidFill>
                          <a:schemeClr val="tx1"/>
                        </a:solidFill>
                        <a:effectLst/>
                        <a:latin typeface="微软雅黑" panose="020B0503020204020204" charset="-122"/>
                        <a:ea typeface="微软雅黑" panose="020B0503020204020204" charset="-122"/>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dirty="0">
                          <a:effectLst/>
                          <a:latin typeface="+mn-lt"/>
                          <a:ea typeface="仿宋" panose="02010609060101010101" pitchFamily="49" charset="-122"/>
                          <a:cs typeface="仿宋" panose="02010609060101010101" pitchFamily="49" charset="-122"/>
                        </a:rPr>
                        <a:t>5</a:t>
                      </a:r>
                      <a:endParaRPr lang="zh-CN" sz="1200" dirty="0">
                        <a:effectLst/>
                        <a:latin typeface="+mn-lt"/>
                        <a:ea typeface="仿宋" panose="02010609060101010101" pitchFamily="49" charset="-122"/>
                        <a:cs typeface="仿宋" panose="02010609060101010101" pitchFamily="49"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dirty="0">
                          <a:solidFill>
                            <a:srgbClr val="000000"/>
                          </a:solidFill>
                          <a:effectLst/>
                          <a:latin typeface="+mn-lt"/>
                          <a:ea typeface="仿宋" panose="02010609060101010101" pitchFamily="49" charset="-122"/>
                          <a:cs typeface="仿宋" panose="02010609060101010101" pitchFamily="49" charset="-122"/>
                        </a:rPr>
                        <a:t>4</a:t>
                      </a:r>
                      <a:endParaRPr lang="zh-CN" sz="1200" dirty="0">
                        <a:effectLst/>
                        <a:latin typeface="+mn-lt"/>
                        <a:ea typeface="仿宋" panose="02010609060101010101" pitchFamily="49" charset="-122"/>
                        <a:cs typeface="仿宋" panose="02010609060101010101" pitchFamily="49"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374">
                <a:tc vMerge="1">
                  <a:tcPr/>
                </a:tc>
                <a:tc>
                  <a:txBody>
                    <a:bodyPr/>
                    <a:lstStyle/>
                    <a:p>
                      <a:pPr marL="0" indent="381000" algn="ctr" defTabSz="914400" rtl="0" eaLnBrk="1" latinLnBrk="0" hangingPunct="1"/>
                      <a:r>
                        <a:rPr lang="zh-CN" altLang="en-US" sz="1400" kern="1200" dirty="0">
                          <a:solidFill>
                            <a:schemeClr val="tx1"/>
                          </a:solidFill>
                          <a:effectLst/>
                          <a:latin typeface="微软雅黑" panose="020B0503020204020204" charset="-122"/>
                          <a:ea typeface="微软雅黑" panose="020B0503020204020204" charset="-122"/>
                          <a:cs typeface="仿宋" panose="02010609060101010101" pitchFamily="49" charset="-122"/>
                        </a:rPr>
                        <a:t>宽带业务配置与测试</a:t>
                      </a:r>
                      <a:endParaRPr lang="zh-CN" altLang="en-US" sz="1400" kern="1200" dirty="0">
                        <a:solidFill>
                          <a:schemeClr val="tx1"/>
                        </a:solidFill>
                        <a:effectLst/>
                        <a:latin typeface="微软雅黑" panose="020B0503020204020204" charset="-122"/>
                        <a:ea typeface="微软雅黑" panose="020B0503020204020204" charset="-122"/>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a:effectLst/>
                          <a:latin typeface="+mn-lt"/>
                          <a:ea typeface="仿宋" panose="02010609060101010101" pitchFamily="49" charset="-122"/>
                          <a:cs typeface="仿宋" panose="02010609060101010101" pitchFamily="49" charset="-122"/>
                        </a:rPr>
                        <a:t>10</a:t>
                      </a:r>
                      <a:endParaRPr lang="zh-CN" sz="1200">
                        <a:effectLst/>
                        <a:latin typeface="+mn-lt"/>
                        <a:ea typeface="仿宋" panose="02010609060101010101" pitchFamily="49" charset="-122"/>
                        <a:cs typeface="仿宋" panose="02010609060101010101" pitchFamily="49"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dirty="0">
                          <a:solidFill>
                            <a:srgbClr val="000000"/>
                          </a:solidFill>
                          <a:effectLst/>
                          <a:latin typeface="+mn-lt"/>
                          <a:ea typeface="仿宋" panose="02010609060101010101" pitchFamily="49" charset="-122"/>
                          <a:cs typeface="仿宋" panose="02010609060101010101" pitchFamily="49" charset="-122"/>
                        </a:rPr>
                        <a:t>7</a:t>
                      </a:r>
                      <a:endParaRPr lang="zh-CN" sz="1200" dirty="0">
                        <a:effectLst/>
                        <a:latin typeface="+mn-lt"/>
                        <a:ea typeface="仿宋" panose="02010609060101010101" pitchFamily="49" charset="-122"/>
                        <a:cs typeface="仿宋" panose="02010609060101010101" pitchFamily="49"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374">
                <a:tc vMerge="1">
                  <a:tcPr/>
                </a:tc>
                <a:tc>
                  <a:txBody>
                    <a:bodyPr/>
                    <a:lstStyle/>
                    <a:p>
                      <a:pPr marL="0" indent="381000" algn="ctr" defTabSz="914400" rtl="0" eaLnBrk="1" latinLnBrk="0" hangingPunct="1"/>
                      <a:r>
                        <a:rPr lang="en-US" altLang="zh-CN" sz="1400" kern="1200" dirty="0">
                          <a:solidFill>
                            <a:schemeClr val="tx1"/>
                          </a:solidFill>
                          <a:effectLst/>
                          <a:latin typeface="微软雅黑" panose="020B0503020204020204" charset="-122"/>
                          <a:ea typeface="微软雅黑" panose="020B0503020204020204" charset="-122"/>
                          <a:cs typeface="仿宋" panose="02010609060101010101" pitchFamily="49" charset="-122"/>
                        </a:rPr>
                        <a:t>VoIP</a:t>
                      </a:r>
                      <a:r>
                        <a:rPr lang="zh-CN" altLang="en-US" sz="1400" kern="1200" dirty="0">
                          <a:solidFill>
                            <a:schemeClr val="tx1"/>
                          </a:solidFill>
                          <a:effectLst/>
                          <a:latin typeface="微软雅黑" panose="020B0503020204020204" charset="-122"/>
                          <a:ea typeface="微软雅黑" panose="020B0503020204020204" charset="-122"/>
                          <a:cs typeface="仿宋" panose="02010609060101010101" pitchFamily="49" charset="-122"/>
                        </a:rPr>
                        <a:t>业务配置与测试</a:t>
                      </a:r>
                      <a:endParaRPr lang="zh-CN" altLang="en-US" sz="1400" kern="1200" dirty="0">
                        <a:solidFill>
                          <a:schemeClr val="tx1"/>
                        </a:solidFill>
                        <a:effectLst/>
                        <a:latin typeface="微软雅黑" panose="020B0503020204020204" charset="-122"/>
                        <a:ea typeface="微软雅黑" panose="020B0503020204020204" charset="-122"/>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a:effectLst/>
                          <a:latin typeface="+mn-lt"/>
                          <a:ea typeface="仿宋" panose="02010609060101010101" pitchFamily="49" charset="-122"/>
                          <a:cs typeface="仿宋" panose="02010609060101010101" pitchFamily="49" charset="-122"/>
                        </a:rPr>
                        <a:t>10</a:t>
                      </a:r>
                      <a:endParaRPr lang="zh-CN" sz="1200">
                        <a:effectLst/>
                        <a:latin typeface="+mn-lt"/>
                        <a:ea typeface="仿宋" panose="02010609060101010101" pitchFamily="49" charset="-122"/>
                        <a:cs typeface="仿宋" panose="02010609060101010101" pitchFamily="49"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mn-lt"/>
                          <a:ea typeface="仿宋" panose="02010609060101010101" pitchFamily="49" charset="-122"/>
                          <a:cs typeface="仿宋" panose="02010609060101010101" pitchFamily="49" charset="-122"/>
                        </a:rPr>
                        <a:t>7</a:t>
                      </a:r>
                      <a:endParaRPr lang="zh-CN" sz="1200">
                        <a:effectLst/>
                        <a:latin typeface="+mn-lt"/>
                        <a:ea typeface="仿宋" panose="02010609060101010101" pitchFamily="49" charset="-122"/>
                        <a:cs typeface="仿宋" panose="02010609060101010101" pitchFamily="49"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964">
                <a:tc vMerge="1">
                  <a:tcPr/>
                </a:tc>
                <a:tc>
                  <a:txBody>
                    <a:bodyPr/>
                    <a:lstStyle/>
                    <a:p>
                      <a:pPr marL="0" indent="381000" algn="ctr" defTabSz="914400" rtl="0" eaLnBrk="1" latinLnBrk="0" hangingPunct="1"/>
                      <a:r>
                        <a:rPr lang="en-US" altLang="zh-CN" sz="1400" kern="1200" dirty="0">
                          <a:solidFill>
                            <a:schemeClr val="tx1"/>
                          </a:solidFill>
                          <a:effectLst/>
                          <a:latin typeface="微软雅黑" panose="020B0503020204020204" charset="-122"/>
                          <a:ea typeface="微软雅黑" panose="020B0503020204020204" charset="-122"/>
                          <a:cs typeface="仿宋" panose="02010609060101010101" pitchFamily="49" charset="-122"/>
                        </a:rPr>
                        <a:t>IPTV</a:t>
                      </a:r>
                      <a:r>
                        <a:rPr lang="zh-CN" altLang="en-US" sz="1400" kern="1200" dirty="0">
                          <a:solidFill>
                            <a:schemeClr val="tx1"/>
                          </a:solidFill>
                          <a:effectLst/>
                          <a:latin typeface="微软雅黑" panose="020B0503020204020204" charset="-122"/>
                          <a:ea typeface="微软雅黑" panose="020B0503020204020204" charset="-122"/>
                          <a:cs typeface="仿宋" panose="02010609060101010101" pitchFamily="49" charset="-122"/>
                        </a:rPr>
                        <a:t>业务配置与测试</a:t>
                      </a:r>
                      <a:endParaRPr lang="zh-CN" altLang="en-US" sz="1400" kern="1200" dirty="0">
                        <a:solidFill>
                          <a:schemeClr val="tx1"/>
                        </a:solidFill>
                        <a:effectLst/>
                        <a:latin typeface="微软雅黑" panose="020B0503020204020204" charset="-122"/>
                        <a:ea typeface="微软雅黑" panose="020B0503020204020204" charset="-122"/>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a:effectLst/>
                          <a:latin typeface="+mn-lt"/>
                          <a:ea typeface="仿宋" panose="02010609060101010101" pitchFamily="49" charset="-122"/>
                          <a:cs typeface="仿宋" panose="02010609060101010101" pitchFamily="49" charset="-122"/>
                        </a:rPr>
                        <a:t>10</a:t>
                      </a:r>
                      <a:endParaRPr lang="zh-CN" sz="1200">
                        <a:effectLst/>
                        <a:latin typeface="+mn-lt"/>
                        <a:ea typeface="仿宋" panose="02010609060101010101" pitchFamily="49" charset="-122"/>
                        <a:cs typeface="仿宋" panose="02010609060101010101" pitchFamily="49"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dirty="0">
                          <a:solidFill>
                            <a:srgbClr val="000000"/>
                          </a:solidFill>
                          <a:effectLst/>
                          <a:latin typeface="+mn-lt"/>
                          <a:ea typeface="仿宋" panose="02010609060101010101" pitchFamily="49" charset="-122"/>
                          <a:cs typeface="仿宋" panose="02010609060101010101" pitchFamily="49" charset="-122"/>
                        </a:rPr>
                        <a:t>7</a:t>
                      </a:r>
                      <a:endParaRPr lang="zh-CN" sz="1200" dirty="0">
                        <a:effectLst/>
                        <a:latin typeface="+mn-lt"/>
                        <a:ea typeface="仿宋" panose="02010609060101010101" pitchFamily="49" charset="-122"/>
                        <a:cs typeface="仿宋" panose="02010609060101010101" pitchFamily="49"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758">
                <a:tc rowSpan="6">
                  <a:txBody>
                    <a:bodyPr/>
                    <a:lstStyle/>
                    <a:p>
                      <a:pPr marL="7620" algn="ctr" defTabSz="914400" rtl="0" eaLnBrk="1" latinLnBrk="0" hangingPunct="1">
                        <a:lnSpc>
                          <a:spcPct val="150000"/>
                        </a:lnSpc>
                        <a:spcBef>
                          <a:spcPts val="365"/>
                        </a:spcBef>
                        <a:spcAft>
                          <a:spcPts val="0"/>
                        </a:spcAft>
                      </a:pPr>
                      <a:r>
                        <a:rPr lang="zh-CN" altLang="en-US" sz="1400" kern="1200" dirty="0">
                          <a:solidFill>
                            <a:schemeClr val="tx1"/>
                          </a:solidFill>
                          <a:effectLst/>
                          <a:latin typeface="微软雅黑" panose="020B0503020204020204" charset="-122"/>
                          <a:ea typeface="微软雅黑" panose="020B0503020204020204" charset="-122"/>
                          <a:cs typeface="仿宋" panose="02010609060101010101" pitchFamily="49" charset="-122"/>
                        </a:rPr>
                        <a:t>智慧城域网运维与优化</a:t>
                      </a:r>
                      <a:endParaRPr lang="zh-CN" altLang="en-US" sz="1400" kern="1200" dirty="0">
                        <a:solidFill>
                          <a:schemeClr val="tx1"/>
                        </a:solidFill>
                        <a:effectLst/>
                        <a:latin typeface="微软雅黑" panose="020B0503020204020204" charset="-122"/>
                        <a:ea typeface="微软雅黑" panose="020B0503020204020204" charset="-122"/>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381000" algn="ctr" defTabSz="914400" rtl="0" eaLnBrk="1" latinLnBrk="0" hangingPunct="1"/>
                      <a:r>
                        <a:rPr lang="zh-CN" altLang="en-US" sz="1400" kern="1200" dirty="0">
                          <a:solidFill>
                            <a:schemeClr val="tx1"/>
                          </a:solidFill>
                          <a:effectLst/>
                          <a:latin typeface="微软雅黑" panose="020B0503020204020204" charset="-122"/>
                          <a:ea typeface="微软雅黑" panose="020B0503020204020204" charset="-122"/>
                          <a:cs typeface="仿宋" panose="02010609060101010101" pitchFamily="49" charset="-122"/>
                        </a:rPr>
                        <a:t>数据通信网络维护</a:t>
                      </a:r>
                      <a:endParaRPr lang="zh-CN" altLang="en-US" sz="1400" kern="1200" dirty="0">
                        <a:solidFill>
                          <a:schemeClr val="tx1"/>
                        </a:solidFill>
                        <a:effectLst/>
                        <a:latin typeface="微软雅黑" panose="020B0503020204020204" charset="-122"/>
                        <a:ea typeface="微软雅黑" panose="020B0503020204020204" charset="-122"/>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a:effectLst/>
                          <a:latin typeface="+mn-lt"/>
                          <a:ea typeface="仿宋" panose="02010609060101010101" pitchFamily="49" charset="-122"/>
                          <a:cs typeface="仿宋" panose="02010609060101010101" pitchFamily="49" charset="-122"/>
                        </a:rPr>
                        <a:t>10</a:t>
                      </a:r>
                      <a:endParaRPr lang="zh-CN" sz="1200">
                        <a:effectLst/>
                        <a:latin typeface="+mn-lt"/>
                        <a:ea typeface="仿宋" panose="02010609060101010101" pitchFamily="49" charset="-122"/>
                        <a:cs typeface="仿宋" panose="02010609060101010101" pitchFamily="49"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mn-lt"/>
                          <a:ea typeface="仿宋" panose="02010609060101010101" pitchFamily="49" charset="-122"/>
                          <a:cs typeface="仿宋" panose="02010609060101010101" pitchFamily="49" charset="-122"/>
                        </a:rPr>
                        <a:t>5</a:t>
                      </a:r>
                      <a:endParaRPr lang="zh-CN" sz="1200">
                        <a:effectLst/>
                        <a:latin typeface="+mn-lt"/>
                        <a:ea typeface="仿宋" panose="02010609060101010101" pitchFamily="49" charset="-122"/>
                        <a:cs typeface="仿宋" panose="02010609060101010101" pitchFamily="49"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758">
                <a:tc vMerge="1">
                  <a:tcPr/>
                </a:tc>
                <a:tc>
                  <a:txBody>
                    <a:bodyPr/>
                    <a:lstStyle/>
                    <a:p>
                      <a:pPr marL="0" indent="381000" algn="ctr" defTabSz="914400" rtl="0" eaLnBrk="1" latinLnBrk="0" hangingPunct="1"/>
                      <a:r>
                        <a:rPr lang="en-US" altLang="zh-CN" sz="1400" kern="1200" dirty="0">
                          <a:solidFill>
                            <a:schemeClr val="tx1"/>
                          </a:solidFill>
                          <a:effectLst/>
                          <a:latin typeface="微软雅黑" panose="020B0503020204020204" charset="-122"/>
                          <a:ea typeface="微软雅黑" panose="020B0503020204020204" charset="-122"/>
                          <a:cs typeface="仿宋" panose="02010609060101010101" pitchFamily="49" charset="-122"/>
                        </a:rPr>
                        <a:t>OTN</a:t>
                      </a:r>
                      <a:r>
                        <a:rPr lang="zh-CN" altLang="en-US" sz="1400" kern="1200" dirty="0">
                          <a:solidFill>
                            <a:schemeClr val="tx1"/>
                          </a:solidFill>
                          <a:effectLst/>
                          <a:latin typeface="微软雅黑" panose="020B0503020204020204" charset="-122"/>
                          <a:ea typeface="微软雅黑" panose="020B0503020204020204" charset="-122"/>
                          <a:cs typeface="仿宋" panose="02010609060101010101" pitchFamily="49" charset="-122"/>
                        </a:rPr>
                        <a:t>网络维护</a:t>
                      </a:r>
                      <a:endParaRPr lang="zh-CN" altLang="en-US" sz="1400" kern="1200" dirty="0">
                        <a:solidFill>
                          <a:schemeClr val="tx1"/>
                        </a:solidFill>
                        <a:effectLst/>
                        <a:latin typeface="微软雅黑" panose="020B0503020204020204" charset="-122"/>
                        <a:ea typeface="微软雅黑" panose="020B0503020204020204" charset="-122"/>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a:effectLst/>
                          <a:latin typeface="+mn-lt"/>
                          <a:ea typeface="仿宋" panose="02010609060101010101" pitchFamily="49" charset="-122"/>
                          <a:cs typeface="仿宋" panose="02010609060101010101" pitchFamily="49" charset="-122"/>
                        </a:rPr>
                        <a:t>10</a:t>
                      </a:r>
                      <a:endParaRPr lang="zh-CN" sz="1200">
                        <a:effectLst/>
                        <a:latin typeface="+mn-lt"/>
                        <a:ea typeface="仿宋" panose="02010609060101010101" pitchFamily="49" charset="-122"/>
                        <a:cs typeface="仿宋" panose="02010609060101010101" pitchFamily="49"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mn-lt"/>
                          <a:ea typeface="仿宋" panose="02010609060101010101" pitchFamily="49" charset="-122"/>
                          <a:cs typeface="仿宋" panose="02010609060101010101" pitchFamily="49" charset="-122"/>
                        </a:rPr>
                        <a:t>5</a:t>
                      </a:r>
                      <a:endParaRPr lang="zh-CN" sz="1200">
                        <a:effectLst/>
                        <a:latin typeface="+mn-lt"/>
                        <a:ea typeface="仿宋" panose="02010609060101010101" pitchFamily="49" charset="-122"/>
                        <a:cs typeface="仿宋" panose="02010609060101010101" pitchFamily="49"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758">
                <a:tc vMerge="1">
                  <a:tcPr/>
                </a:tc>
                <a:tc>
                  <a:txBody>
                    <a:bodyPr/>
                    <a:lstStyle/>
                    <a:p>
                      <a:pPr marL="0" indent="381000" algn="ctr" defTabSz="914400" rtl="0" eaLnBrk="1" latinLnBrk="0" hangingPunct="1"/>
                      <a:r>
                        <a:rPr lang="zh-CN" altLang="en-US" sz="1400" kern="1200" dirty="0">
                          <a:solidFill>
                            <a:schemeClr val="tx1"/>
                          </a:solidFill>
                          <a:effectLst/>
                          <a:latin typeface="微软雅黑" panose="020B0503020204020204" charset="-122"/>
                          <a:ea typeface="微软雅黑" panose="020B0503020204020204" charset="-122"/>
                          <a:cs typeface="仿宋" panose="02010609060101010101" pitchFamily="49" charset="-122"/>
                        </a:rPr>
                        <a:t>有线宽带业务性能监测与优化</a:t>
                      </a:r>
                      <a:endParaRPr lang="zh-CN" altLang="en-US" sz="1400" kern="1200" dirty="0">
                        <a:solidFill>
                          <a:schemeClr val="tx1"/>
                        </a:solidFill>
                        <a:effectLst/>
                        <a:latin typeface="微软雅黑" panose="020B0503020204020204" charset="-122"/>
                        <a:ea typeface="微软雅黑" panose="020B0503020204020204" charset="-122"/>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a:effectLst/>
                          <a:latin typeface="+mn-lt"/>
                          <a:ea typeface="仿宋" panose="02010609060101010101" pitchFamily="49" charset="-122"/>
                          <a:cs typeface="仿宋" panose="02010609060101010101" pitchFamily="49" charset="-122"/>
                        </a:rPr>
                        <a:t>10</a:t>
                      </a:r>
                      <a:endParaRPr lang="zh-CN" sz="1200">
                        <a:effectLst/>
                        <a:latin typeface="+mn-lt"/>
                        <a:ea typeface="仿宋" panose="02010609060101010101" pitchFamily="49" charset="-122"/>
                        <a:cs typeface="仿宋" panose="02010609060101010101" pitchFamily="49"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dirty="0">
                          <a:solidFill>
                            <a:srgbClr val="000000"/>
                          </a:solidFill>
                          <a:effectLst/>
                          <a:latin typeface="+mn-lt"/>
                          <a:ea typeface="仿宋" panose="02010609060101010101" pitchFamily="49" charset="-122"/>
                          <a:cs typeface="仿宋" panose="02010609060101010101" pitchFamily="49" charset="-122"/>
                        </a:rPr>
                        <a:t>6</a:t>
                      </a:r>
                      <a:endParaRPr lang="zh-CN" sz="1200" dirty="0">
                        <a:effectLst/>
                        <a:latin typeface="+mn-lt"/>
                        <a:ea typeface="仿宋" panose="02010609060101010101" pitchFamily="49" charset="-122"/>
                        <a:cs typeface="仿宋" panose="02010609060101010101" pitchFamily="49"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374">
                <a:tc vMerge="1">
                  <a:tcPr/>
                </a:tc>
                <a:tc>
                  <a:txBody>
                    <a:bodyPr/>
                    <a:lstStyle/>
                    <a:p>
                      <a:pPr marL="0" indent="381000" algn="ctr" defTabSz="914400" rtl="0" eaLnBrk="1" latinLnBrk="0" hangingPunct="1"/>
                      <a:r>
                        <a:rPr lang="en-US" altLang="zh-CN" sz="1400" kern="1200" dirty="0">
                          <a:solidFill>
                            <a:schemeClr val="tx1"/>
                          </a:solidFill>
                          <a:effectLst/>
                          <a:latin typeface="微软雅黑" panose="020B0503020204020204" charset="-122"/>
                          <a:ea typeface="微软雅黑" panose="020B0503020204020204" charset="-122"/>
                          <a:cs typeface="仿宋" panose="02010609060101010101" pitchFamily="49" charset="-122"/>
                        </a:rPr>
                        <a:t>WLAN</a:t>
                      </a:r>
                      <a:r>
                        <a:rPr lang="zh-CN" altLang="en-US" sz="1400" kern="1200" dirty="0">
                          <a:solidFill>
                            <a:schemeClr val="tx1"/>
                          </a:solidFill>
                          <a:effectLst/>
                          <a:latin typeface="微软雅黑" panose="020B0503020204020204" charset="-122"/>
                          <a:ea typeface="微软雅黑" panose="020B0503020204020204" charset="-122"/>
                          <a:cs typeface="仿宋" panose="02010609060101010101" pitchFamily="49" charset="-122"/>
                        </a:rPr>
                        <a:t>业务性能监测与优化</a:t>
                      </a:r>
                      <a:endParaRPr lang="zh-CN" altLang="en-US" sz="1400" kern="1200" dirty="0">
                        <a:solidFill>
                          <a:schemeClr val="tx1"/>
                        </a:solidFill>
                        <a:effectLst/>
                        <a:latin typeface="微软雅黑" panose="020B0503020204020204" charset="-122"/>
                        <a:ea typeface="微软雅黑" panose="020B0503020204020204" charset="-122"/>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dirty="0">
                          <a:effectLst/>
                          <a:latin typeface="+mn-lt"/>
                          <a:ea typeface="仿宋" panose="02010609060101010101" pitchFamily="49" charset="-122"/>
                          <a:cs typeface="仿宋" panose="02010609060101010101" pitchFamily="49" charset="-122"/>
                        </a:rPr>
                        <a:t>10</a:t>
                      </a:r>
                      <a:endParaRPr lang="zh-CN" sz="1200" dirty="0">
                        <a:effectLst/>
                        <a:latin typeface="+mn-lt"/>
                        <a:ea typeface="仿宋" panose="02010609060101010101" pitchFamily="49" charset="-122"/>
                        <a:cs typeface="仿宋" panose="02010609060101010101" pitchFamily="49"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mn-lt"/>
                          <a:ea typeface="仿宋" panose="02010609060101010101" pitchFamily="49" charset="-122"/>
                          <a:cs typeface="仿宋" panose="02010609060101010101" pitchFamily="49" charset="-122"/>
                        </a:rPr>
                        <a:t>8</a:t>
                      </a:r>
                      <a:endParaRPr lang="zh-CN" sz="1200">
                        <a:effectLst/>
                        <a:latin typeface="+mn-lt"/>
                        <a:ea typeface="仿宋" panose="02010609060101010101" pitchFamily="49" charset="-122"/>
                        <a:cs typeface="仿宋" panose="02010609060101010101" pitchFamily="49"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374">
                <a:tc vMerge="1">
                  <a:tcPr/>
                </a:tc>
                <a:tc>
                  <a:txBody>
                    <a:bodyPr/>
                    <a:lstStyle/>
                    <a:p>
                      <a:pPr marL="0" indent="381000" algn="ctr" defTabSz="914400" rtl="0" eaLnBrk="1" latinLnBrk="0" hangingPunct="1"/>
                      <a:r>
                        <a:rPr lang="en-US" altLang="zh-CN" sz="1400" kern="1200">
                          <a:solidFill>
                            <a:schemeClr val="tx1"/>
                          </a:solidFill>
                          <a:effectLst/>
                          <a:latin typeface="微软雅黑" panose="020B0503020204020204" charset="-122"/>
                          <a:ea typeface="微软雅黑" panose="020B0503020204020204" charset="-122"/>
                          <a:cs typeface="仿宋" panose="02010609060101010101" pitchFamily="49" charset="-122"/>
                        </a:rPr>
                        <a:t>VoIP</a:t>
                      </a:r>
                      <a:r>
                        <a:rPr lang="zh-CN" altLang="en-US" sz="1400" kern="1200">
                          <a:solidFill>
                            <a:schemeClr val="tx1"/>
                          </a:solidFill>
                          <a:effectLst/>
                          <a:latin typeface="微软雅黑" panose="020B0503020204020204" charset="-122"/>
                          <a:ea typeface="微软雅黑" panose="020B0503020204020204" charset="-122"/>
                          <a:cs typeface="仿宋" panose="02010609060101010101" pitchFamily="49" charset="-122"/>
                        </a:rPr>
                        <a:t>业务性能监测与优化</a:t>
                      </a:r>
                      <a:endParaRPr lang="zh-CN" altLang="en-US" sz="1400" kern="1200">
                        <a:solidFill>
                          <a:schemeClr val="tx1"/>
                        </a:solidFill>
                        <a:effectLst/>
                        <a:latin typeface="微软雅黑" panose="020B0503020204020204" charset="-122"/>
                        <a:ea typeface="微软雅黑" panose="020B0503020204020204" charset="-122"/>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a:effectLst/>
                          <a:latin typeface="+mn-lt"/>
                          <a:ea typeface="仿宋" panose="02010609060101010101" pitchFamily="49" charset="-122"/>
                          <a:cs typeface="仿宋" panose="02010609060101010101" pitchFamily="49" charset="-122"/>
                        </a:rPr>
                        <a:t>10</a:t>
                      </a:r>
                      <a:endParaRPr lang="zh-CN" sz="1200">
                        <a:effectLst/>
                        <a:latin typeface="+mn-lt"/>
                        <a:ea typeface="仿宋" panose="02010609060101010101" pitchFamily="49" charset="-122"/>
                        <a:cs typeface="仿宋" panose="02010609060101010101" pitchFamily="49"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mn-lt"/>
                          <a:ea typeface="仿宋" panose="02010609060101010101" pitchFamily="49" charset="-122"/>
                          <a:cs typeface="仿宋" panose="02010609060101010101" pitchFamily="49" charset="-122"/>
                        </a:rPr>
                        <a:t>8</a:t>
                      </a:r>
                      <a:endParaRPr lang="zh-CN" sz="1200">
                        <a:effectLst/>
                        <a:latin typeface="+mn-lt"/>
                        <a:ea typeface="仿宋" panose="02010609060101010101" pitchFamily="49" charset="-122"/>
                        <a:cs typeface="仿宋" panose="02010609060101010101" pitchFamily="49"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758">
                <a:tc vMerge="1">
                  <a:tcPr/>
                </a:tc>
                <a:tc>
                  <a:txBody>
                    <a:bodyPr/>
                    <a:lstStyle/>
                    <a:p>
                      <a:pPr marL="0" indent="381000" algn="ctr" defTabSz="914400" rtl="0" eaLnBrk="1" latinLnBrk="0" hangingPunct="1"/>
                      <a:r>
                        <a:rPr lang="en-US" altLang="zh-CN" sz="1400" kern="1200" dirty="0">
                          <a:solidFill>
                            <a:schemeClr val="tx1"/>
                          </a:solidFill>
                          <a:effectLst/>
                          <a:latin typeface="微软雅黑" panose="020B0503020204020204" charset="-122"/>
                          <a:ea typeface="微软雅黑" panose="020B0503020204020204" charset="-122"/>
                          <a:cs typeface="仿宋" panose="02010609060101010101" pitchFamily="49" charset="-122"/>
                        </a:rPr>
                        <a:t>IPTV</a:t>
                      </a:r>
                      <a:r>
                        <a:rPr lang="zh-CN" altLang="en-US" sz="1400" kern="1200" dirty="0">
                          <a:solidFill>
                            <a:schemeClr val="tx1"/>
                          </a:solidFill>
                          <a:effectLst/>
                          <a:latin typeface="微软雅黑" panose="020B0503020204020204" charset="-122"/>
                          <a:ea typeface="微软雅黑" panose="020B0503020204020204" charset="-122"/>
                          <a:cs typeface="仿宋" panose="02010609060101010101" pitchFamily="49" charset="-122"/>
                        </a:rPr>
                        <a:t>高清业务性能监测与优化</a:t>
                      </a:r>
                      <a:endParaRPr lang="zh-CN" altLang="en-US" sz="1400" kern="1200" dirty="0">
                        <a:solidFill>
                          <a:schemeClr val="tx1"/>
                        </a:solidFill>
                        <a:effectLst/>
                        <a:latin typeface="微软雅黑" panose="020B0503020204020204" charset="-122"/>
                        <a:ea typeface="微软雅黑" panose="020B0503020204020204" charset="-122"/>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dirty="0">
                          <a:effectLst/>
                          <a:latin typeface="+mn-lt"/>
                          <a:ea typeface="仿宋" panose="02010609060101010101" pitchFamily="49" charset="-122"/>
                          <a:cs typeface="仿宋" panose="02010609060101010101" pitchFamily="49" charset="-122"/>
                        </a:rPr>
                        <a:t>10</a:t>
                      </a:r>
                      <a:endParaRPr lang="zh-CN" sz="1200" dirty="0">
                        <a:effectLst/>
                        <a:latin typeface="+mn-lt"/>
                        <a:ea typeface="仿宋" panose="02010609060101010101" pitchFamily="49" charset="-122"/>
                        <a:cs typeface="仿宋" panose="02010609060101010101" pitchFamily="49"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mn-lt"/>
                          <a:ea typeface="仿宋" panose="02010609060101010101" pitchFamily="49" charset="-122"/>
                          <a:cs typeface="仿宋" panose="02010609060101010101" pitchFamily="49" charset="-122"/>
                        </a:rPr>
                        <a:t>8</a:t>
                      </a:r>
                      <a:endParaRPr lang="zh-CN" sz="1200">
                        <a:effectLst/>
                        <a:latin typeface="+mn-lt"/>
                        <a:ea typeface="仿宋" panose="02010609060101010101" pitchFamily="49" charset="-122"/>
                        <a:cs typeface="仿宋" panose="02010609060101010101" pitchFamily="49"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547">
                <a:tc rowSpan="7">
                  <a:txBody>
                    <a:bodyPr/>
                    <a:lstStyle/>
                    <a:p>
                      <a:pPr marL="7620" algn="ctr" defTabSz="914400" rtl="0" eaLnBrk="1" latinLnBrk="0" hangingPunct="1">
                        <a:lnSpc>
                          <a:spcPct val="150000"/>
                        </a:lnSpc>
                        <a:spcBef>
                          <a:spcPts val="365"/>
                        </a:spcBef>
                        <a:spcAft>
                          <a:spcPts val="0"/>
                        </a:spcAft>
                      </a:pPr>
                      <a:r>
                        <a:rPr lang="zh-CN" altLang="en-US" sz="1400" kern="1200" dirty="0">
                          <a:solidFill>
                            <a:schemeClr val="tx1"/>
                          </a:solidFill>
                          <a:effectLst/>
                          <a:latin typeface="微软雅黑" panose="020B0503020204020204" charset="-122"/>
                          <a:ea typeface="微软雅黑" panose="020B0503020204020204" charset="-122"/>
                          <a:cs typeface="仿宋" panose="02010609060101010101" pitchFamily="49" charset="-122"/>
                        </a:rPr>
                        <a:t>城市光纤接入工程实务</a:t>
                      </a:r>
                      <a:endParaRPr lang="zh-CN" altLang="en-US" sz="1400" kern="1200" dirty="0">
                        <a:solidFill>
                          <a:schemeClr val="tx1"/>
                        </a:solidFill>
                        <a:effectLst/>
                        <a:latin typeface="微软雅黑" panose="020B0503020204020204" charset="-122"/>
                        <a:ea typeface="微软雅黑" panose="020B0503020204020204" charset="-122"/>
                        <a:cs typeface="仿宋" panose="02010609060101010101" pitchFamily="49"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381000" algn="ctr" defTabSz="914400" rtl="0" eaLnBrk="1" latinLnBrk="0" hangingPunct="1"/>
                      <a:r>
                        <a:rPr lang="zh-CN" altLang="en-US" sz="1400" kern="1200">
                          <a:solidFill>
                            <a:schemeClr val="tx1"/>
                          </a:solidFill>
                          <a:effectLst/>
                          <a:latin typeface="微软雅黑" panose="020B0503020204020204" charset="-122"/>
                          <a:ea typeface="微软雅黑" panose="020B0503020204020204" charset="-122"/>
                          <a:cs typeface="仿宋" panose="02010609060101010101" pitchFamily="49" charset="-122"/>
                        </a:rPr>
                        <a:t>工程勘测</a:t>
                      </a:r>
                      <a:endParaRPr lang="zh-CN" altLang="en-US" sz="1400" kern="1200">
                        <a:solidFill>
                          <a:schemeClr val="tx1"/>
                        </a:solidFill>
                        <a:effectLst/>
                        <a:latin typeface="微软雅黑" panose="020B0503020204020204" charset="-122"/>
                        <a:ea typeface="微软雅黑" panose="020B0503020204020204" charset="-122"/>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marL="3810" algn="ctr">
                        <a:lnSpc>
                          <a:spcPct val="150000"/>
                        </a:lnSpc>
                        <a:spcBef>
                          <a:spcPts val="375"/>
                        </a:spcBef>
                        <a:spcAft>
                          <a:spcPts val="0"/>
                        </a:spcAft>
                      </a:pPr>
                      <a:r>
                        <a:rPr lang="en-US" sz="1400" dirty="0">
                          <a:effectLst/>
                          <a:latin typeface="+mn-lt"/>
                          <a:ea typeface="宋体" panose="02010600030101010101" pitchFamily="2" charset="-122"/>
                          <a:cs typeface="仿宋" panose="02010609060101010101" pitchFamily="49" charset="-122"/>
                        </a:rPr>
                        <a:t>N/A</a:t>
                      </a:r>
                      <a:endParaRPr lang="zh-CN" sz="1200" dirty="0">
                        <a:effectLst/>
                        <a:latin typeface="+mn-lt"/>
                        <a:ea typeface="宋体" panose="02010600030101010101" pitchFamily="2" charset="-122"/>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dirty="0">
                          <a:solidFill>
                            <a:srgbClr val="000000"/>
                          </a:solidFill>
                          <a:effectLst/>
                          <a:latin typeface="+mn-lt"/>
                          <a:ea typeface="仿宋" panose="02010609060101010101" pitchFamily="49" charset="-122"/>
                          <a:cs typeface="仿宋" panose="02010609060101010101" pitchFamily="49" charset="-122"/>
                        </a:rPr>
                        <a:t>3</a:t>
                      </a:r>
                      <a:endParaRPr lang="zh-CN" sz="1200" dirty="0">
                        <a:effectLst/>
                        <a:latin typeface="+mn-lt"/>
                        <a:ea typeface="仿宋" panose="02010609060101010101" pitchFamily="49" charset="-122"/>
                        <a:cs typeface="仿宋" panose="02010609060101010101" pitchFamily="49"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758">
                <a:tc vMerge="1">
                  <a:tcPr/>
                </a:tc>
                <a:tc>
                  <a:txBody>
                    <a:bodyPr/>
                    <a:lstStyle/>
                    <a:p>
                      <a:pPr marL="0" indent="381000" algn="ctr" defTabSz="914400" rtl="0" eaLnBrk="1" latinLnBrk="0" hangingPunct="1"/>
                      <a:r>
                        <a:rPr lang="zh-CN" altLang="en-US" sz="1400" kern="1200" dirty="0">
                          <a:solidFill>
                            <a:schemeClr val="tx1"/>
                          </a:solidFill>
                          <a:effectLst/>
                          <a:latin typeface="微软雅黑" panose="020B0503020204020204" charset="-122"/>
                          <a:ea typeface="微软雅黑" panose="020B0503020204020204" charset="-122"/>
                          <a:cs typeface="仿宋" panose="02010609060101010101" pitchFamily="49" charset="-122"/>
                        </a:rPr>
                        <a:t>工程拓扑规划</a:t>
                      </a:r>
                      <a:endParaRPr lang="zh-CN" altLang="en-US" sz="1400" kern="1200" dirty="0">
                        <a:solidFill>
                          <a:schemeClr val="tx1"/>
                        </a:solidFill>
                        <a:effectLst/>
                        <a:latin typeface="微软雅黑" panose="020B0503020204020204" charset="-122"/>
                        <a:ea typeface="微软雅黑" panose="020B0503020204020204" charset="-122"/>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a:txBody>
                    <a:bodyPr/>
                    <a:lstStyle/>
                    <a:p>
                      <a:pPr algn="ctr" fontAlgn="ctr"/>
                      <a:r>
                        <a:rPr lang="en-US" sz="1400">
                          <a:solidFill>
                            <a:srgbClr val="000000"/>
                          </a:solidFill>
                          <a:effectLst/>
                          <a:latin typeface="+mn-lt"/>
                          <a:ea typeface="仿宋" panose="02010609060101010101" pitchFamily="49" charset="-122"/>
                          <a:cs typeface="仿宋" panose="02010609060101010101" pitchFamily="49" charset="-122"/>
                        </a:rPr>
                        <a:t>4</a:t>
                      </a:r>
                      <a:endParaRPr lang="zh-CN" sz="1200">
                        <a:effectLst/>
                        <a:latin typeface="+mn-lt"/>
                        <a:ea typeface="仿宋" panose="02010609060101010101" pitchFamily="49" charset="-122"/>
                        <a:cs typeface="仿宋" panose="02010609060101010101" pitchFamily="49"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758">
                <a:tc vMerge="1">
                  <a:tcPr/>
                </a:tc>
                <a:tc>
                  <a:txBody>
                    <a:bodyPr/>
                    <a:lstStyle/>
                    <a:p>
                      <a:pPr marL="0" indent="381000" algn="ctr" defTabSz="914400" rtl="0" eaLnBrk="1" latinLnBrk="0" hangingPunct="1"/>
                      <a:r>
                        <a:rPr lang="zh-CN" altLang="en-US" sz="1400" kern="1200" dirty="0">
                          <a:solidFill>
                            <a:schemeClr val="tx1"/>
                          </a:solidFill>
                          <a:effectLst/>
                          <a:latin typeface="微软雅黑" panose="020B0503020204020204" charset="-122"/>
                          <a:ea typeface="微软雅黑" panose="020B0503020204020204" charset="-122"/>
                          <a:cs typeface="仿宋" panose="02010609060101010101" pitchFamily="49" charset="-122"/>
                        </a:rPr>
                        <a:t>工作量计算</a:t>
                      </a:r>
                      <a:endParaRPr lang="zh-CN" altLang="en-US" sz="1400" kern="1200" dirty="0">
                        <a:solidFill>
                          <a:schemeClr val="tx1"/>
                        </a:solidFill>
                        <a:effectLst/>
                        <a:latin typeface="微软雅黑" panose="020B0503020204020204" charset="-122"/>
                        <a:ea typeface="微软雅黑" panose="020B0503020204020204" charset="-122"/>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a:txBody>
                    <a:bodyPr/>
                    <a:lstStyle/>
                    <a:p>
                      <a:pPr algn="ctr" fontAlgn="ctr"/>
                      <a:r>
                        <a:rPr lang="en-US" sz="1400" dirty="0">
                          <a:solidFill>
                            <a:srgbClr val="000000"/>
                          </a:solidFill>
                          <a:effectLst/>
                          <a:latin typeface="+mn-lt"/>
                          <a:ea typeface="仿宋" panose="02010609060101010101" pitchFamily="49" charset="-122"/>
                          <a:cs typeface="仿宋" panose="02010609060101010101" pitchFamily="49" charset="-122"/>
                        </a:rPr>
                        <a:t>3</a:t>
                      </a:r>
                      <a:endParaRPr lang="zh-CN" sz="1200" dirty="0">
                        <a:effectLst/>
                        <a:latin typeface="+mn-lt"/>
                        <a:ea typeface="仿宋" panose="02010609060101010101" pitchFamily="49" charset="-122"/>
                        <a:cs typeface="仿宋" panose="02010609060101010101" pitchFamily="49"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758">
                <a:tc vMerge="1">
                  <a:tcPr/>
                </a:tc>
                <a:tc>
                  <a:txBody>
                    <a:bodyPr/>
                    <a:lstStyle/>
                    <a:p>
                      <a:pPr marL="0" indent="381000" algn="ctr" defTabSz="914400" rtl="0" eaLnBrk="1" latinLnBrk="0" hangingPunct="1"/>
                      <a:r>
                        <a:rPr lang="zh-CN" altLang="en-US" sz="1400" kern="1200" dirty="0">
                          <a:solidFill>
                            <a:schemeClr val="tx1"/>
                          </a:solidFill>
                          <a:effectLst/>
                          <a:latin typeface="微软雅黑" panose="020B0503020204020204" charset="-122"/>
                          <a:ea typeface="微软雅黑" panose="020B0503020204020204" charset="-122"/>
                          <a:cs typeface="仿宋" panose="02010609060101010101" pitchFamily="49" charset="-122"/>
                        </a:rPr>
                        <a:t>工程预算编制</a:t>
                      </a:r>
                      <a:endParaRPr lang="zh-CN" altLang="en-US" sz="1400" kern="1200" dirty="0">
                        <a:solidFill>
                          <a:schemeClr val="tx1"/>
                        </a:solidFill>
                        <a:effectLst/>
                        <a:latin typeface="微软雅黑" panose="020B0503020204020204" charset="-122"/>
                        <a:ea typeface="微软雅黑" panose="020B0503020204020204" charset="-122"/>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a:txBody>
                    <a:bodyPr/>
                    <a:lstStyle/>
                    <a:p>
                      <a:pPr algn="ctr" fontAlgn="ctr"/>
                      <a:r>
                        <a:rPr lang="en-US" sz="1400" dirty="0">
                          <a:solidFill>
                            <a:srgbClr val="000000"/>
                          </a:solidFill>
                          <a:effectLst/>
                          <a:latin typeface="+mn-lt"/>
                          <a:ea typeface="仿宋" panose="02010609060101010101" pitchFamily="49" charset="-122"/>
                          <a:cs typeface="仿宋" panose="02010609060101010101" pitchFamily="49" charset="-122"/>
                        </a:rPr>
                        <a:t>5</a:t>
                      </a:r>
                      <a:endParaRPr lang="zh-CN" sz="1200" dirty="0">
                        <a:effectLst/>
                        <a:latin typeface="+mn-lt"/>
                        <a:ea typeface="仿宋" panose="02010609060101010101" pitchFamily="49" charset="-122"/>
                        <a:cs typeface="仿宋" panose="02010609060101010101" pitchFamily="49"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758">
                <a:tc vMerge="1">
                  <a:tcPr/>
                </a:tc>
                <a:tc>
                  <a:txBody>
                    <a:bodyPr/>
                    <a:lstStyle/>
                    <a:p>
                      <a:pPr marL="0" indent="381000" algn="ctr" defTabSz="914400" rtl="0" eaLnBrk="1" latinLnBrk="0" hangingPunct="1"/>
                      <a:r>
                        <a:rPr lang="zh-CN" altLang="en-US" sz="1400" kern="1200" dirty="0">
                          <a:solidFill>
                            <a:schemeClr val="tx1"/>
                          </a:solidFill>
                          <a:effectLst/>
                          <a:latin typeface="微软雅黑" panose="020B0503020204020204" charset="-122"/>
                          <a:ea typeface="微软雅黑" panose="020B0503020204020204" charset="-122"/>
                          <a:cs typeface="仿宋" panose="02010609060101010101" pitchFamily="49" charset="-122"/>
                        </a:rPr>
                        <a:t>光衰损耗计算</a:t>
                      </a:r>
                      <a:endParaRPr lang="zh-CN" altLang="en-US" sz="1400" kern="1200" dirty="0">
                        <a:solidFill>
                          <a:schemeClr val="tx1"/>
                        </a:solidFill>
                        <a:effectLst/>
                        <a:latin typeface="微软雅黑" panose="020B0503020204020204" charset="-122"/>
                        <a:ea typeface="微软雅黑" panose="020B0503020204020204" charset="-122"/>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a:txBody>
                    <a:bodyPr/>
                    <a:lstStyle/>
                    <a:p>
                      <a:pPr algn="ctr" fontAlgn="ctr"/>
                      <a:r>
                        <a:rPr lang="en-US" sz="1400" dirty="0">
                          <a:solidFill>
                            <a:srgbClr val="000000"/>
                          </a:solidFill>
                          <a:effectLst/>
                          <a:latin typeface="+mn-lt"/>
                          <a:ea typeface="仿宋" panose="02010609060101010101" pitchFamily="49" charset="-122"/>
                          <a:cs typeface="仿宋" panose="02010609060101010101" pitchFamily="49" charset="-122"/>
                        </a:rPr>
                        <a:t>2</a:t>
                      </a:r>
                      <a:endParaRPr lang="zh-CN" sz="1200" dirty="0">
                        <a:effectLst/>
                        <a:latin typeface="+mn-lt"/>
                        <a:ea typeface="仿宋" panose="02010609060101010101" pitchFamily="49" charset="-122"/>
                        <a:cs typeface="仿宋" panose="02010609060101010101" pitchFamily="49"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758">
                <a:tc vMerge="1">
                  <a:tcPr/>
                </a:tc>
                <a:tc>
                  <a:txBody>
                    <a:bodyPr/>
                    <a:lstStyle/>
                    <a:p>
                      <a:pPr marL="0" indent="381000" algn="ctr" defTabSz="914400" rtl="0" eaLnBrk="1" latinLnBrk="0" hangingPunct="1"/>
                      <a:r>
                        <a:rPr lang="zh-CN" altLang="en-US" sz="1400" kern="1200" dirty="0">
                          <a:solidFill>
                            <a:schemeClr val="tx1"/>
                          </a:solidFill>
                          <a:effectLst/>
                          <a:latin typeface="微软雅黑" panose="020B0503020204020204" charset="-122"/>
                          <a:ea typeface="微软雅黑" panose="020B0503020204020204" charset="-122"/>
                          <a:cs typeface="仿宋" panose="02010609060101010101" pitchFamily="49" charset="-122"/>
                        </a:rPr>
                        <a:t>工程施工</a:t>
                      </a:r>
                      <a:endParaRPr lang="zh-CN" altLang="en-US" sz="1400" kern="1200" dirty="0">
                        <a:solidFill>
                          <a:schemeClr val="tx1"/>
                        </a:solidFill>
                        <a:effectLst/>
                        <a:latin typeface="微软雅黑" panose="020B0503020204020204" charset="-122"/>
                        <a:ea typeface="微软雅黑" panose="020B0503020204020204" charset="-122"/>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a:txBody>
                    <a:bodyPr/>
                    <a:lstStyle/>
                    <a:p>
                      <a:pPr algn="ctr" fontAlgn="ctr"/>
                      <a:r>
                        <a:rPr lang="en-US" sz="1400" dirty="0">
                          <a:solidFill>
                            <a:srgbClr val="000000"/>
                          </a:solidFill>
                          <a:effectLst/>
                          <a:latin typeface="+mn-lt"/>
                          <a:ea typeface="仿宋" panose="02010609060101010101" pitchFamily="49" charset="-122"/>
                          <a:cs typeface="仿宋" panose="02010609060101010101" pitchFamily="49" charset="-122"/>
                        </a:rPr>
                        <a:t>8</a:t>
                      </a:r>
                      <a:endParaRPr lang="zh-CN" sz="1200" dirty="0">
                        <a:effectLst/>
                        <a:latin typeface="+mn-lt"/>
                        <a:ea typeface="仿宋" panose="02010609060101010101" pitchFamily="49" charset="-122"/>
                        <a:cs typeface="仿宋" panose="02010609060101010101" pitchFamily="49"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758">
                <a:tc vMerge="1">
                  <a:tcPr>
                    <a:lnT w="12700" cap="flat" cmpd="sng" algn="ctr">
                      <a:solidFill>
                        <a:srgbClr val="000000"/>
                      </a:solidFill>
                      <a:prstDash val="solid"/>
                      <a:round/>
                      <a:headEnd type="none" w="med" len="med"/>
                      <a:tailEnd type="none" w="med" len="med"/>
                    </a:lnT>
                  </a:tcPr>
                </a:tc>
                <a:tc>
                  <a:txBody>
                    <a:bodyPr/>
                    <a:lstStyle/>
                    <a:p>
                      <a:pPr marL="0" indent="381000" algn="ctr" defTabSz="914400" rtl="0" eaLnBrk="1" latinLnBrk="0" hangingPunct="1"/>
                      <a:r>
                        <a:rPr lang="zh-CN" altLang="en-US" sz="1400" kern="1200" dirty="0">
                          <a:solidFill>
                            <a:schemeClr val="tx1"/>
                          </a:solidFill>
                          <a:effectLst/>
                          <a:latin typeface="微软雅黑" panose="020B0503020204020204" charset="-122"/>
                          <a:ea typeface="微软雅黑" panose="020B0503020204020204" charset="-122"/>
                          <a:cs typeface="仿宋" panose="02010609060101010101" pitchFamily="49" charset="-122"/>
                        </a:rPr>
                        <a:t>工程管理</a:t>
                      </a:r>
                      <a:endParaRPr lang="zh-CN" altLang="en-US" sz="1400" kern="1200" dirty="0">
                        <a:solidFill>
                          <a:schemeClr val="tx1"/>
                        </a:solidFill>
                        <a:effectLst/>
                        <a:latin typeface="微软雅黑" panose="020B0503020204020204" charset="-122"/>
                        <a:ea typeface="微软雅黑" panose="020B0503020204020204" charset="-122"/>
                        <a:cs typeface="Arial" panose="020B0604020202020204" pitchFamily="34" charset="0"/>
                      </a:endParaRPr>
                    </a:p>
                  </a:txBody>
                  <a:tcPr marL="0" marR="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a:txBody>
                    <a:bodyPr/>
                    <a:lstStyle/>
                    <a:p>
                      <a:pPr algn="ctr" fontAlgn="ctr"/>
                      <a:r>
                        <a:rPr lang="en-US" sz="1400" dirty="0">
                          <a:solidFill>
                            <a:srgbClr val="000000"/>
                          </a:solidFill>
                          <a:effectLst/>
                          <a:latin typeface="+mn-lt"/>
                          <a:ea typeface="仿宋" panose="02010609060101010101" pitchFamily="49" charset="-122"/>
                          <a:cs typeface="仿宋" panose="02010609060101010101" pitchFamily="49" charset="-122"/>
                        </a:rPr>
                        <a:t>5</a:t>
                      </a:r>
                      <a:endParaRPr lang="zh-CN" sz="1200" dirty="0">
                        <a:effectLst/>
                        <a:latin typeface="+mn-lt"/>
                        <a:ea typeface="仿宋" panose="02010609060101010101" pitchFamily="49" charset="-122"/>
                        <a:cs typeface="仿宋" panose="02010609060101010101" pitchFamily="49" charset="-122"/>
                      </a:endParaRPr>
                    </a:p>
                  </a:txBody>
                  <a:tcPr marL="0" marR="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文本框 8"/>
          <p:cNvSpPr txBox="1"/>
          <p:nvPr/>
        </p:nvSpPr>
        <p:spPr>
          <a:xfrm>
            <a:off x="1414513" y="855985"/>
            <a:ext cx="9890760" cy="1156855"/>
          </a:xfrm>
          <a:prstGeom prst="rect">
            <a:avLst/>
          </a:prstGeom>
          <a:noFill/>
          <a:ln w="9525">
            <a:noFill/>
          </a:ln>
        </p:spPr>
        <p:txBody>
          <a:bodyPr wrap="square">
            <a:spAutoFit/>
          </a:bodyPr>
          <a:lstStyle/>
          <a:p>
            <a:pPr indent="0">
              <a:lnSpc>
                <a:spcPct val="150000"/>
              </a:lnSpc>
            </a:pPr>
            <a:r>
              <a:rPr lang="zh-CN" altLang="en-US" sz="1600" b="0" dirty="0"/>
              <a:t>        本赛道采用竞赛系统自动评分。各队完成状态及最终得分将在裁判计算机上显示（以比赛结束时的状态为准），裁判长实时汇总各赛位的成绩，经复核无误，由裁判长和监督仲裁人员签字确认。</a:t>
            </a:r>
            <a:endParaRPr lang="zh-CN" altLang="en-US" sz="1600" b="0" dirty="0"/>
          </a:p>
          <a:p>
            <a:pPr indent="0">
              <a:lnSpc>
                <a:spcPct val="150000"/>
              </a:lnSpc>
            </a:pPr>
            <a:r>
              <a:rPr lang="zh-CN" altLang="en-US" sz="1600" b="0" dirty="0"/>
              <a:t>        各考核项目及考核内容对应分值比例如下：</a:t>
            </a:r>
            <a:endParaRPr lang="zh-CN" altLang="en-US" sz="1600" b="0" dirty="0"/>
          </a:p>
        </p:txBody>
      </p:sp>
    </p:spTree>
  </p:cSld>
  <p:clrMapOvr>
    <a:masterClrMapping/>
  </p:clrMapOvr>
  <p:transition spd="slow" advTm="3000">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t>备赛联系资料</a:t>
            </a:r>
            <a:endParaRPr lang="zh-CN"/>
          </a:p>
        </p:txBody>
      </p:sp>
      <p:sp>
        <p:nvSpPr>
          <p:cNvPr id="91" name="人"/>
          <p:cNvSpPr/>
          <p:nvPr/>
        </p:nvSpPr>
        <p:spPr bwMode="auto">
          <a:xfrm>
            <a:off x="8419005" y="9620601"/>
            <a:ext cx="525780" cy="600710"/>
          </a:xfrm>
          <a:custGeom>
            <a:avLst/>
            <a:gdLst/>
            <a:ahLst/>
            <a:cxnLst/>
            <a:rect l="0" t="0" r="r" b="b"/>
            <a:pathLst>
              <a:path w="4741862" h="3833813">
                <a:moveTo>
                  <a:pt x="247650" y="2000250"/>
                </a:moveTo>
                <a:lnTo>
                  <a:pt x="1016000" y="2000250"/>
                </a:lnTo>
                <a:lnTo>
                  <a:pt x="1030288" y="2003425"/>
                </a:lnTo>
                <a:lnTo>
                  <a:pt x="1041400" y="2012950"/>
                </a:lnTo>
                <a:lnTo>
                  <a:pt x="1050925" y="2020888"/>
                </a:lnTo>
                <a:lnTo>
                  <a:pt x="1054100" y="2036763"/>
                </a:lnTo>
                <a:lnTo>
                  <a:pt x="1050925" y="2051051"/>
                </a:lnTo>
                <a:lnTo>
                  <a:pt x="1041400" y="2063751"/>
                </a:lnTo>
                <a:lnTo>
                  <a:pt x="1030288" y="2071688"/>
                </a:lnTo>
                <a:lnTo>
                  <a:pt x="1016000" y="2074863"/>
                </a:lnTo>
                <a:lnTo>
                  <a:pt x="247650" y="2074863"/>
                </a:lnTo>
                <a:lnTo>
                  <a:pt x="233362" y="2071688"/>
                </a:lnTo>
                <a:lnTo>
                  <a:pt x="220662" y="2063751"/>
                </a:lnTo>
                <a:lnTo>
                  <a:pt x="212725" y="2051051"/>
                </a:lnTo>
                <a:lnTo>
                  <a:pt x="209550" y="2036763"/>
                </a:lnTo>
                <a:lnTo>
                  <a:pt x="212725" y="2020888"/>
                </a:lnTo>
                <a:lnTo>
                  <a:pt x="220662" y="2012950"/>
                </a:lnTo>
                <a:lnTo>
                  <a:pt x="233362" y="2003425"/>
                </a:lnTo>
                <a:lnTo>
                  <a:pt x="247650" y="2000250"/>
                </a:lnTo>
                <a:close/>
                <a:moveTo>
                  <a:pt x="244475" y="1901825"/>
                </a:moveTo>
                <a:lnTo>
                  <a:pt x="1012825" y="1901825"/>
                </a:lnTo>
                <a:lnTo>
                  <a:pt x="1027112" y="1905000"/>
                </a:lnTo>
                <a:lnTo>
                  <a:pt x="1039812" y="1914525"/>
                </a:lnTo>
                <a:lnTo>
                  <a:pt x="1044575" y="1925638"/>
                </a:lnTo>
                <a:lnTo>
                  <a:pt x="1047750" y="1941513"/>
                </a:lnTo>
                <a:lnTo>
                  <a:pt x="1044575" y="1952626"/>
                </a:lnTo>
                <a:lnTo>
                  <a:pt x="1039812" y="1965326"/>
                </a:lnTo>
                <a:lnTo>
                  <a:pt x="1027112" y="1973263"/>
                </a:lnTo>
                <a:lnTo>
                  <a:pt x="1012825" y="1976438"/>
                </a:lnTo>
                <a:lnTo>
                  <a:pt x="244475" y="1976438"/>
                </a:lnTo>
                <a:lnTo>
                  <a:pt x="230188" y="1973263"/>
                </a:lnTo>
                <a:lnTo>
                  <a:pt x="217488" y="1965326"/>
                </a:lnTo>
                <a:lnTo>
                  <a:pt x="209550" y="1952626"/>
                </a:lnTo>
                <a:lnTo>
                  <a:pt x="206375" y="1941513"/>
                </a:lnTo>
                <a:lnTo>
                  <a:pt x="209550" y="1925638"/>
                </a:lnTo>
                <a:lnTo>
                  <a:pt x="217488" y="1914525"/>
                </a:lnTo>
                <a:lnTo>
                  <a:pt x="230188" y="1905000"/>
                </a:lnTo>
                <a:lnTo>
                  <a:pt x="244475" y="1901825"/>
                </a:lnTo>
                <a:close/>
                <a:moveTo>
                  <a:pt x="277813" y="1803400"/>
                </a:moveTo>
                <a:lnTo>
                  <a:pt x="1047750" y="1803400"/>
                </a:lnTo>
                <a:lnTo>
                  <a:pt x="1060450" y="1806575"/>
                </a:lnTo>
                <a:lnTo>
                  <a:pt x="1071563" y="1816100"/>
                </a:lnTo>
                <a:lnTo>
                  <a:pt x="1081088" y="1827213"/>
                </a:lnTo>
                <a:lnTo>
                  <a:pt x="1084263" y="1843088"/>
                </a:lnTo>
                <a:lnTo>
                  <a:pt x="1081088" y="1857376"/>
                </a:lnTo>
                <a:lnTo>
                  <a:pt x="1071563" y="1868488"/>
                </a:lnTo>
                <a:lnTo>
                  <a:pt x="1060450" y="1874838"/>
                </a:lnTo>
                <a:lnTo>
                  <a:pt x="1047750" y="1878013"/>
                </a:lnTo>
                <a:lnTo>
                  <a:pt x="277813" y="1878013"/>
                </a:lnTo>
                <a:lnTo>
                  <a:pt x="263525" y="1874838"/>
                </a:lnTo>
                <a:lnTo>
                  <a:pt x="250825" y="1868488"/>
                </a:lnTo>
                <a:lnTo>
                  <a:pt x="244475" y="1857376"/>
                </a:lnTo>
                <a:lnTo>
                  <a:pt x="241300" y="1843088"/>
                </a:lnTo>
                <a:lnTo>
                  <a:pt x="244475" y="1827213"/>
                </a:lnTo>
                <a:lnTo>
                  <a:pt x="250825" y="1816100"/>
                </a:lnTo>
                <a:lnTo>
                  <a:pt x="263525" y="1806575"/>
                </a:lnTo>
                <a:lnTo>
                  <a:pt x="277813" y="1803400"/>
                </a:lnTo>
                <a:close/>
                <a:moveTo>
                  <a:pt x="238125" y="1708150"/>
                </a:moveTo>
                <a:lnTo>
                  <a:pt x="1009650" y="1708150"/>
                </a:lnTo>
                <a:lnTo>
                  <a:pt x="1020762" y="1711325"/>
                </a:lnTo>
                <a:lnTo>
                  <a:pt x="1033462" y="1717675"/>
                </a:lnTo>
                <a:lnTo>
                  <a:pt x="1041400" y="1728788"/>
                </a:lnTo>
                <a:lnTo>
                  <a:pt x="1044575" y="1744663"/>
                </a:lnTo>
                <a:lnTo>
                  <a:pt x="1041400" y="1758951"/>
                </a:lnTo>
                <a:lnTo>
                  <a:pt x="1033462" y="1770063"/>
                </a:lnTo>
                <a:lnTo>
                  <a:pt x="1020762" y="1779588"/>
                </a:lnTo>
                <a:lnTo>
                  <a:pt x="1009650" y="1782763"/>
                </a:lnTo>
                <a:lnTo>
                  <a:pt x="238125" y="1782763"/>
                </a:lnTo>
                <a:lnTo>
                  <a:pt x="223838" y="1779588"/>
                </a:lnTo>
                <a:lnTo>
                  <a:pt x="212725" y="1770063"/>
                </a:lnTo>
                <a:lnTo>
                  <a:pt x="206375" y="1758951"/>
                </a:lnTo>
                <a:lnTo>
                  <a:pt x="203200" y="1744663"/>
                </a:lnTo>
                <a:lnTo>
                  <a:pt x="206375" y="1728788"/>
                </a:lnTo>
                <a:lnTo>
                  <a:pt x="212725" y="1717675"/>
                </a:lnTo>
                <a:lnTo>
                  <a:pt x="223838" y="1711325"/>
                </a:lnTo>
                <a:lnTo>
                  <a:pt x="238125" y="1708150"/>
                </a:lnTo>
                <a:close/>
                <a:moveTo>
                  <a:pt x="301626" y="1609725"/>
                </a:moveTo>
                <a:lnTo>
                  <a:pt x="1068388" y="1609725"/>
                </a:lnTo>
                <a:lnTo>
                  <a:pt x="1084264" y="1612900"/>
                </a:lnTo>
                <a:lnTo>
                  <a:pt x="1095376" y="1620838"/>
                </a:lnTo>
                <a:lnTo>
                  <a:pt x="1104901" y="1633538"/>
                </a:lnTo>
                <a:lnTo>
                  <a:pt x="1108076" y="1644650"/>
                </a:lnTo>
                <a:lnTo>
                  <a:pt x="1104901" y="1660526"/>
                </a:lnTo>
                <a:lnTo>
                  <a:pt x="1095376" y="1671638"/>
                </a:lnTo>
                <a:lnTo>
                  <a:pt x="1084264" y="1681163"/>
                </a:lnTo>
                <a:lnTo>
                  <a:pt x="1068388" y="1684338"/>
                </a:lnTo>
                <a:lnTo>
                  <a:pt x="301626" y="1684338"/>
                </a:lnTo>
                <a:lnTo>
                  <a:pt x="287338" y="1681163"/>
                </a:lnTo>
                <a:lnTo>
                  <a:pt x="274638" y="1671638"/>
                </a:lnTo>
                <a:lnTo>
                  <a:pt x="268288" y="1660526"/>
                </a:lnTo>
                <a:lnTo>
                  <a:pt x="265113" y="1644650"/>
                </a:lnTo>
                <a:lnTo>
                  <a:pt x="268288" y="1633538"/>
                </a:lnTo>
                <a:lnTo>
                  <a:pt x="274638" y="1620838"/>
                </a:lnTo>
                <a:lnTo>
                  <a:pt x="287338" y="1612900"/>
                </a:lnTo>
                <a:lnTo>
                  <a:pt x="301626" y="1609725"/>
                </a:lnTo>
                <a:close/>
                <a:moveTo>
                  <a:pt x="254001" y="1511300"/>
                </a:moveTo>
                <a:lnTo>
                  <a:pt x="1020764" y="1511300"/>
                </a:lnTo>
                <a:lnTo>
                  <a:pt x="1036638" y="1514475"/>
                </a:lnTo>
                <a:lnTo>
                  <a:pt x="1047751" y="1522413"/>
                </a:lnTo>
                <a:lnTo>
                  <a:pt x="1057276" y="1535113"/>
                </a:lnTo>
                <a:lnTo>
                  <a:pt x="1060451" y="1549401"/>
                </a:lnTo>
                <a:lnTo>
                  <a:pt x="1057276" y="1562101"/>
                </a:lnTo>
                <a:lnTo>
                  <a:pt x="1047751" y="1573213"/>
                </a:lnTo>
                <a:lnTo>
                  <a:pt x="1036638" y="1582738"/>
                </a:lnTo>
                <a:lnTo>
                  <a:pt x="1020764" y="1585913"/>
                </a:lnTo>
                <a:lnTo>
                  <a:pt x="254001" y="1585913"/>
                </a:lnTo>
                <a:lnTo>
                  <a:pt x="238126" y="1582738"/>
                </a:lnTo>
                <a:lnTo>
                  <a:pt x="227013" y="1573213"/>
                </a:lnTo>
                <a:lnTo>
                  <a:pt x="220663" y="1562101"/>
                </a:lnTo>
                <a:lnTo>
                  <a:pt x="217488" y="1549401"/>
                </a:lnTo>
                <a:lnTo>
                  <a:pt x="220663" y="1535113"/>
                </a:lnTo>
                <a:lnTo>
                  <a:pt x="227013" y="1522413"/>
                </a:lnTo>
                <a:lnTo>
                  <a:pt x="238126" y="1514475"/>
                </a:lnTo>
                <a:lnTo>
                  <a:pt x="254001" y="1511300"/>
                </a:lnTo>
                <a:close/>
                <a:moveTo>
                  <a:pt x="274638" y="1412875"/>
                </a:moveTo>
                <a:lnTo>
                  <a:pt x="1041400" y="1412875"/>
                </a:lnTo>
                <a:lnTo>
                  <a:pt x="1057276" y="1416050"/>
                </a:lnTo>
                <a:lnTo>
                  <a:pt x="1068388" y="1423988"/>
                </a:lnTo>
                <a:lnTo>
                  <a:pt x="1077913" y="1436688"/>
                </a:lnTo>
                <a:lnTo>
                  <a:pt x="1081088" y="1450976"/>
                </a:lnTo>
                <a:lnTo>
                  <a:pt x="1077913" y="1466851"/>
                </a:lnTo>
                <a:lnTo>
                  <a:pt x="1068388" y="1477963"/>
                </a:lnTo>
                <a:lnTo>
                  <a:pt x="1057276" y="1484313"/>
                </a:lnTo>
                <a:lnTo>
                  <a:pt x="1041400" y="1487488"/>
                </a:lnTo>
                <a:lnTo>
                  <a:pt x="274638" y="1487488"/>
                </a:lnTo>
                <a:lnTo>
                  <a:pt x="260350" y="1484313"/>
                </a:lnTo>
                <a:lnTo>
                  <a:pt x="247650" y="1477963"/>
                </a:lnTo>
                <a:lnTo>
                  <a:pt x="238126" y="1466851"/>
                </a:lnTo>
                <a:lnTo>
                  <a:pt x="236538" y="1450976"/>
                </a:lnTo>
                <a:lnTo>
                  <a:pt x="238126" y="1436688"/>
                </a:lnTo>
                <a:lnTo>
                  <a:pt x="247650" y="1423988"/>
                </a:lnTo>
                <a:lnTo>
                  <a:pt x="260350" y="1416050"/>
                </a:lnTo>
                <a:lnTo>
                  <a:pt x="274638" y="1412875"/>
                </a:lnTo>
                <a:close/>
                <a:moveTo>
                  <a:pt x="3359150" y="0"/>
                </a:moveTo>
                <a:lnTo>
                  <a:pt x="3403600" y="3175"/>
                </a:lnTo>
                <a:lnTo>
                  <a:pt x="3449638" y="6350"/>
                </a:lnTo>
                <a:lnTo>
                  <a:pt x="3494088" y="17462"/>
                </a:lnTo>
                <a:lnTo>
                  <a:pt x="3535362" y="30162"/>
                </a:lnTo>
                <a:lnTo>
                  <a:pt x="3579814" y="50800"/>
                </a:lnTo>
                <a:lnTo>
                  <a:pt x="3619500" y="71437"/>
                </a:lnTo>
                <a:lnTo>
                  <a:pt x="3654426" y="98425"/>
                </a:lnTo>
                <a:lnTo>
                  <a:pt x="3687762" y="128587"/>
                </a:lnTo>
                <a:lnTo>
                  <a:pt x="3717926" y="158750"/>
                </a:lnTo>
                <a:lnTo>
                  <a:pt x="3744914" y="193675"/>
                </a:lnTo>
                <a:lnTo>
                  <a:pt x="3768726" y="230187"/>
                </a:lnTo>
                <a:lnTo>
                  <a:pt x="3789362" y="268287"/>
                </a:lnTo>
                <a:lnTo>
                  <a:pt x="3803650" y="311150"/>
                </a:lnTo>
                <a:lnTo>
                  <a:pt x="3816350" y="352425"/>
                </a:lnTo>
                <a:lnTo>
                  <a:pt x="3822700" y="393700"/>
                </a:lnTo>
                <a:lnTo>
                  <a:pt x="3827462" y="439737"/>
                </a:lnTo>
                <a:lnTo>
                  <a:pt x="3825876" y="484187"/>
                </a:lnTo>
                <a:lnTo>
                  <a:pt x="3822700" y="528637"/>
                </a:lnTo>
                <a:lnTo>
                  <a:pt x="3813176" y="573087"/>
                </a:lnTo>
                <a:lnTo>
                  <a:pt x="3798888" y="615950"/>
                </a:lnTo>
                <a:lnTo>
                  <a:pt x="3776662" y="660400"/>
                </a:lnTo>
                <a:lnTo>
                  <a:pt x="3756026" y="698500"/>
                </a:lnTo>
                <a:lnTo>
                  <a:pt x="3729038" y="735012"/>
                </a:lnTo>
                <a:lnTo>
                  <a:pt x="3702050" y="768350"/>
                </a:lnTo>
                <a:lnTo>
                  <a:pt x="3670300" y="796925"/>
                </a:lnTo>
                <a:lnTo>
                  <a:pt x="3633788" y="823912"/>
                </a:lnTo>
                <a:lnTo>
                  <a:pt x="3598862" y="847724"/>
                </a:lnTo>
                <a:lnTo>
                  <a:pt x="3606800" y="844549"/>
                </a:lnTo>
                <a:lnTo>
                  <a:pt x="3633788" y="842962"/>
                </a:lnTo>
                <a:lnTo>
                  <a:pt x="3675062" y="839787"/>
                </a:lnTo>
                <a:lnTo>
                  <a:pt x="3721100" y="839787"/>
                </a:lnTo>
                <a:lnTo>
                  <a:pt x="3765550" y="842962"/>
                </a:lnTo>
                <a:lnTo>
                  <a:pt x="3810000" y="850899"/>
                </a:lnTo>
                <a:lnTo>
                  <a:pt x="3857626" y="863599"/>
                </a:lnTo>
                <a:lnTo>
                  <a:pt x="3902076" y="881062"/>
                </a:lnTo>
                <a:lnTo>
                  <a:pt x="3948112" y="904874"/>
                </a:lnTo>
                <a:lnTo>
                  <a:pt x="3989388" y="935037"/>
                </a:lnTo>
                <a:lnTo>
                  <a:pt x="4019550" y="958849"/>
                </a:lnTo>
                <a:lnTo>
                  <a:pt x="4046538" y="982662"/>
                </a:lnTo>
                <a:lnTo>
                  <a:pt x="4070350" y="1009649"/>
                </a:lnTo>
                <a:lnTo>
                  <a:pt x="4094162" y="1039812"/>
                </a:lnTo>
                <a:lnTo>
                  <a:pt x="4117976" y="1068387"/>
                </a:lnTo>
                <a:lnTo>
                  <a:pt x="4138612" y="1101724"/>
                </a:lnTo>
                <a:lnTo>
                  <a:pt x="4179888" y="1169987"/>
                </a:lnTo>
                <a:lnTo>
                  <a:pt x="4216400" y="1243012"/>
                </a:lnTo>
                <a:lnTo>
                  <a:pt x="4249738" y="1319212"/>
                </a:lnTo>
                <a:lnTo>
                  <a:pt x="4278312" y="1400174"/>
                </a:lnTo>
                <a:lnTo>
                  <a:pt x="4305300" y="1484312"/>
                </a:lnTo>
                <a:lnTo>
                  <a:pt x="4329112" y="1568450"/>
                </a:lnTo>
                <a:lnTo>
                  <a:pt x="4352926" y="1654175"/>
                </a:lnTo>
                <a:lnTo>
                  <a:pt x="4395788" y="1824038"/>
                </a:lnTo>
                <a:lnTo>
                  <a:pt x="4433888" y="1989138"/>
                </a:lnTo>
                <a:lnTo>
                  <a:pt x="4451910" y="2059780"/>
                </a:lnTo>
                <a:lnTo>
                  <a:pt x="4606926" y="935037"/>
                </a:lnTo>
                <a:lnTo>
                  <a:pt x="4610100" y="919162"/>
                </a:lnTo>
                <a:lnTo>
                  <a:pt x="4616450" y="908049"/>
                </a:lnTo>
                <a:lnTo>
                  <a:pt x="4625976" y="898524"/>
                </a:lnTo>
                <a:lnTo>
                  <a:pt x="4633914" y="890587"/>
                </a:lnTo>
                <a:lnTo>
                  <a:pt x="4646614" y="881062"/>
                </a:lnTo>
                <a:lnTo>
                  <a:pt x="4657726" y="877887"/>
                </a:lnTo>
                <a:lnTo>
                  <a:pt x="4670426" y="874712"/>
                </a:lnTo>
                <a:lnTo>
                  <a:pt x="4684714" y="874712"/>
                </a:lnTo>
                <a:lnTo>
                  <a:pt x="4697414" y="877887"/>
                </a:lnTo>
                <a:lnTo>
                  <a:pt x="4708526" y="884237"/>
                </a:lnTo>
                <a:lnTo>
                  <a:pt x="4721226" y="892174"/>
                </a:lnTo>
                <a:lnTo>
                  <a:pt x="4729162" y="901699"/>
                </a:lnTo>
                <a:lnTo>
                  <a:pt x="4735514" y="914399"/>
                </a:lnTo>
                <a:lnTo>
                  <a:pt x="4738688" y="925512"/>
                </a:lnTo>
                <a:lnTo>
                  <a:pt x="4741862" y="938212"/>
                </a:lnTo>
                <a:lnTo>
                  <a:pt x="4741862" y="952499"/>
                </a:lnTo>
                <a:lnTo>
                  <a:pt x="4538662" y="2415850"/>
                </a:lnTo>
                <a:lnTo>
                  <a:pt x="4538662" y="3765551"/>
                </a:lnTo>
                <a:lnTo>
                  <a:pt x="4535488" y="3779838"/>
                </a:lnTo>
                <a:lnTo>
                  <a:pt x="4532314" y="3792538"/>
                </a:lnTo>
                <a:lnTo>
                  <a:pt x="4527550" y="3803651"/>
                </a:lnTo>
                <a:lnTo>
                  <a:pt x="4518026" y="3813176"/>
                </a:lnTo>
                <a:lnTo>
                  <a:pt x="4508500" y="3821113"/>
                </a:lnTo>
                <a:lnTo>
                  <a:pt x="4497388" y="3827463"/>
                </a:lnTo>
                <a:lnTo>
                  <a:pt x="4484688" y="3833813"/>
                </a:lnTo>
                <a:lnTo>
                  <a:pt x="4470400" y="3833813"/>
                </a:lnTo>
                <a:lnTo>
                  <a:pt x="4454526" y="3833813"/>
                </a:lnTo>
                <a:lnTo>
                  <a:pt x="4443414" y="3827463"/>
                </a:lnTo>
                <a:lnTo>
                  <a:pt x="4430714" y="3821113"/>
                </a:lnTo>
                <a:lnTo>
                  <a:pt x="4422776" y="3813176"/>
                </a:lnTo>
                <a:lnTo>
                  <a:pt x="4413250" y="3803651"/>
                </a:lnTo>
                <a:lnTo>
                  <a:pt x="4406900" y="3792538"/>
                </a:lnTo>
                <a:lnTo>
                  <a:pt x="4403726" y="3779838"/>
                </a:lnTo>
                <a:lnTo>
                  <a:pt x="4402138" y="3765551"/>
                </a:lnTo>
                <a:lnTo>
                  <a:pt x="4402138" y="2505075"/>
                </a:lnTo>
                <a:lnTo>
                  <a:pt x="4398962" y="2493962"/>
                </a:lnTo>
                <a:lnTo>
                  <a:pt x="4395788" y="2478087"/>
                </a:lnTo>
                <a:lnTo>
                  <a:pt x="4395788" y="2474913"/>
                </a:lnTo>
                <a:lnTo>
                  <a:pt x="4386264" y="2493963"/>
                </a:lnTo>
                <a:lnTo>
                  <a:pt x="4378326" y="2511425"/>
                </a:lnTo>
                <a:lnTo>
                  <a:pt x="4365626" y="2528888"/>
                </a:lnTo>
                <a:lnTo>
                  <a:pt x="4351338" y="2544763"/>
                </a:lnTo>
                <a:lnTo>
                  <a:pt x="4335464" y="2559050"/>
                </a:lnTo>
                <a:lnTo>
                  <a:pt x="4321176" y="2570163"/>
                </a:lnTo>
                <a:lnTo>
                  <a:pt x="4302126" y="2579688"/>
                </a:lnTo>
                <a:lnTo>
                  <a:pt x="4284664" y="2589213"/>
                </a:lnTo>
                <a:lnTo>
                  <a:pt x="4264026" y="2597150"/>
                </a:lnTo>
                <a:lnTo>
                  <a:pt x="4243388" y="2603500"/>
                </a:lnTo>
                <a:lnTo>
                  <a:pt x="4222750" y="2606675"/>
                </a:lnTo>
                <a:lnTo>
                  <a:pt x="3565526" y="2677005"/>
                </a:lnTo>
                <a:lnTo>
                  <a:pt x="3565526" y="3765551"/>
                </a:lnTo>
                <a:lnTo>
                  <a:pt x="3565526" y="3779838"/>
                </a:lnTo>
                <a:lnTo>
                  <a:pt x="3559176" y="3792538"/>
                </a:lnTo>
                <a:lnTo>
                  <a:pt x="3552826" y="3803651"/>
                </a:lnTo>
                <a:lnTo>
                  <a:pt x="3548064" y="3813176"/>
                </a:lnTo>
                <a:lnTo>
                  <a:pt x="3535364" y="3821113"/>
                </a:lnTo>
                <a:lnTo>
                  <a:pt x="3524250" y="3827463"/>
                </a:lnTo>
                <a:lnTo>
                  <a:pt x="3511550" y="3833813"/>
                </a:lnTo>
                <a:lnTo>
                  <a:pt x="3500438" y="3833813"/>
                </a:lnTo>
                <a:lnTo>
                  <a:pt x="3484564" y="3833813"/>
                </a:lnTo>
                <a:lnTo>
                  <a:pt x="3473450" y="3827463"/>
                </a:lnTo>
                <a:lnTo>
                  <a:pt x="3460750" y="3821113"/>
                </a:lnTo>
                <a:lnTo>
                  <a:pt x="3451226" y="3813176"/>
                </a:lnTo>
                <a:lnTo>
                  <a:pt x="3443288" y="3803651"/>
                </a:lnTo>
                <a:lnTo>
                  <a:pt x="3436938" y="3792538"/>
                </a:lnTo>
                <a:lnTo>
                  <a:pt x="3430588" y="3779838"/>
                </a:lnTo>
                <a:lnTo>
                  <a:pt x="3430588" y="3765551"/>
                </a:lnTo>
                <a:lnTo>
                  <a:pt x="3430588" y="2920423"/>
                </a:lnTo>
                <a:lnTo>
                  <a:pt x="3355976" y="3582988"/>
                </a:lnTo>
                <a:lnTo>
                  <a:pt x="3349626" y="3603625"/>
                </a:lnTo>
                <a:lnTo>
                  <a:pt x="3348038" y="3624263"/>
                </a:lnTo>
                <a:lnTo>
                  <a:pt x="3338514" y="3643313"/>
                </a:lnTo>
                <a:lnTo>
                  <a:pt x="3328988" y="3663950"/>
                </a:lnTo>
                <a:lnTo>
                  <a:pt x="3317876" y="3678238"/>
                </a:lnTo>
                <a:lnTo>
                  <a:pt x="3305176" y="3695700"/>
                </a:lnTo>
                <a:lnTo>
                  <a:pt x="3290888" y="3711575"/>
                </a:lnTo>
                <a:lnTo>
                  <a:pt x="3275014" y="3722688"/>
                </a:lnTo>
                <a:lnTo>
                  <a:pt x="3260726" y="3735388"/>
                </a:lnTo>
                <a:lnTo>
                  <a:pt x="3243262" y="3746500"/>
                </a:lnTo>
                <a:lnTo>
                  <a:pt x="3222626" y="3756025"/>
                </a:lnTo>
                <a:lnTo>
                  <a:pt x="3203576" y="3762375"/>
                </a:lnTo>
                <a:lnTo>
                  <a:pt x="3182938" y="3768725"/>
                </a:lnTo>
                <a:lnTo>
                  <a:pt x="3162300" y="3771900"/>
                </a:lnTo>
                <a:lnTo>
                  <a:pt x="3141662" y="3771900"/>
                </a:lnTo>
                <a:lnTo>
                  <a:pt x="3121026" y="3771900"/>
                </a:lnTo>
                <a:lnTo>
                  <a:pt x="3097214" y="3765550"/>
                </a:lnTo>
                <a:lnTo>
                  <a:pt x="3078162" y="3759200"/>
                </a:lnTo>
                <a:lnTo>
                  <a:pt x="3057526" y="3752850"/>
                </a:lnTo>
                <a:lnTo>
                  <a:pt x="3040062" y="3744913"/>
                </a:lnTo>
                <a:lnTo>
                  <a:pt x="3022600" y="3732213"/>
                </a:lnTo>
                <a:lnTo>
                  <a:pt x="3003550" y="3721100"/>
                </a:lnTo>
                <a:lnTo>
                  <a:pt x="2989263" y="3705225"/>
                </a:lnTo>
                <a:lnTo>
                  <a:pt x="2976563" y="3690938"/>
                </a:lnTo>
                <a:lnTo>
                  <a:pt x="2965450" y="3671888"/>
                </a:lnTo>
                <a:lnTo>
                  <a:pt x="2952750" y="3657600"/>
                </a:lnTo>
                <a:lnTo>
                  <a:pt x="2947988" y="3636963"/>
                </a:lnTo>
                <a:lnTo>
                  <a:pt x="2938463" y="3619500"/>
                </a:lnTo>
                <a:lnTo>
                  <a:pt x="2935288" y="3597275"/>
                </a:lnTo>
                <a:lnTo>
                  <a:pt x="2932113" y="3576638"/>
                </a:lnTo>
                <a:lnTo>
                  <a:pt x="2928938" y="3556000"/>
                </a:lnTo>
                <a:lnTo>
                  <a:pt x="2932113" y="3532188"/>
                </a:lnTo>
                <a:lnTo>
                  <a:pt x="3051176" y="2478087"/>
                </a:lnTo>
                <a:lnTo>
                  <a:pt x="3054350" y="2457450"/>
                </a:lnTo>
                <a:lnTo>
                  <a:pt x="3060700" y="2436812"/>
                </a:lnTo>
                <a:lnTo>
                  <a:pt x="3070226" y="2416175"/>
                </a:lnTo>
                <a:lnTo>
                  <a:pt x="3078162" y="2397125"/>
                </a:lnTo>
                <a:lnTo>
                  <a:pt x="3087688" y="2379662"/>
                </a:lnTo>
                <a:lnTo>
                  <a:pt x="3101976" y="2365375"/>
                </a:lnTo>
                <a:lnTo>
                  <a:pt x="3114676" y="2349500"/>
                </a:lnTo>
                <a:lnTo>
                  <a:pt x="3128962" y="2335212"/>
                </a:lnTo>
                <a:lnTo>
                  <a:pt x="3148014" y="2322512"/>
                </a:lnTo>
                <a:lnTo>
                  <a:pt x="3165476" y="2314575"/>
                </a:lnTo>
                <a:lnTo>
                  <a:pt x="3182938" y="2305050"/>
                </a:lnTo>
                <a:lnTo>
                  <a:pt x="3203576" y="2298700"/>
                </a:lnTo>
                <a:lnTo>
                  <a:pt x="3222626" y="2293937"/>
                </a:lnTo>
                <a:lnTo>
                  <a:pt x="3243262" y="2290762"/>
                </a:lnTo>
                <a:lnTo>
                  <a:pt x="3260726" y="2290762"/>
                </a:lnTo>
                <a:lnTo>
                  <a:pt x="3273426" y="2284412"/>
                </a:lnTo>
                <a:lnTo>
                  <a:pt x="3294064" y="2281237"/>
                </a:lnTo>
                <a:lnTo>
                  <a:pt x="3314700" y="2274887"/>
                </a:lnTo>
                <a:lnTo>
                  <a:pt x="3690474" y="2234675"/>
                </a:lnTo>
                <a:lnTo>
                  <a:pt x="3667126" y="2144713"/>
                </a:lnTo>
                <a:lnTo>
                  <a:pt x="3609976" y="1931988"/>
                </a:lnTo>
                <a:lnTo>
                  <a:pt x="3582988" y="1827213"/>
                </a:lnTo>
                <a:lnTo>
                  <a:pt x="3549650" y="1722437"/>
                </a:lnTo>
                <a:lnTo>
                  <a:pt x="3514726" y="1620837"/>
                </a:lnTo>
                <a:lnTo>
                  <a:pt x="3475038" y="1525587"/>
                </a:lnTo>
                <a:lnTo>
                  <a:pt x="3459802" y="1481266"/>
                </a:lnTo>
                <a:lnTo>
                  <a:pt x="3457576" y="1484313"/>
                </a:lnTo>
                <a:lnTo>
                  <a:pt x="3406776" y="1570038"/>
                </a:lnTo>
                <a:lnTo>
                  <a:pt x="3359150" y="1660525"/>
                </a:lnTo>
                <a:lnTo>
                  <a:pt x="3341750" y="1690108"/>
                </a:lnTo>
                <a:lnTo>
                  <a:pt x="3341688" y="1690688"/>
                </a:lnTo>
                <a:lnTo>
                  <a:pt x="3328988" y="1717675"/>
                </a:lnTo>
                <a:lnTo>
                  <a:pt x="3317876" y="1744663"/>
                </a:lnTo>
                <a:lnTo>
                  <a:pt x="3297238" y="1765300"/>
                </a:lnTo>
                <a:lnTo>
                  <a:pt x="3275014" y="1782763"/>
                </a:lnTo>
                <a:lnTo>
                  <a:pt x="3249614" y="1797050"/>
                </a:lnTo>
                <a:lnTo>
                  <a:pt x="3219450" y="1806575"/>
                </a:lnTo>
                <a:lnTo>
                  <a:pt x="2603954" y="1993900"/>
                </a:lnTo>
                <a:lnTo>
                  <a:pt x="2606676" y="1993900"/>
                </a:lnTo>
                <a:lnTo>
                  <a:pt x="2619376" y="1993900"/>
                </a:lnTo>
                <a:lnTo>
                  <a:pt x="2633663" y="2000250"/>
                </a:lnTo>
                <a:lnTo>
                  <a:pt x="2646363" y="2006600"/>
                </a:lnTo>
                <a:lnTo>
                  <a:pt x="2654300" y="2016125"/>
                </a:lnTo>
                <a:lnTo>
                  <a:pt x="2663826" y="2024063"/>
                </a:lnTo>
                <a:lnTo>
                  <a:pt x="2670176" y="2036763"/>
                </a:lnTo>
                <a:lnTo>
                  <a:pt x="2671763" y="2047875"/>
                </a:lnTo>
                <a:lnTo>
                  <a:pt x="2674938" y="2063751"/>
                </a:lnTo>
                <a:lnTo>
                  <a:pt x="2671763" y="2074863"/>
                </a:lnTo>
                <a:lnTo>
                  <a:pt x="2670176" y="2087563"/>
                </a:lnTo>
                <a:lnTo>
                  <a:pt x="2663826" y="2098676"/>
                </a:lnTo>
                <a:lnTo>
                  <a:pt x="2654300" y="2111375"/>
                </a:lnTo>
                <a:lnTo>
                  <a:pt x="3027362" y="2111375"/>
                </a:lnTo>
                <a:lnTo>
                  <a:pt x="3040062" y="2111375"/>
                </a:lnTo>
                <a:lnTo>
                  <a:pt x="3054350" y="2114550"/>
                </a:lnTo>
                <a:lnTo>
                  <a:pt x="3063876" y="2119313"/>
                </a:lnTo>
                <a:lnTo>
                  <a:pt x="3074988" y="2128838"/>
                </a:lnTo>
                <a:lnTo>
                  <a:pt x="3084514" y="2141538"/>
                </a:lnTo>
                <a:lnTo>
                  <a:pt x="3090862" y="2149475"/>
                </a:lnTo>
                <a:lnTo>
                  <a:pt x="3094038" y="2165350"/>
                </a:lnTo>
                <a:lnTo>
                  <a:pt x="3094038" y="2176463"/>
                </a:lnTo>
                <a:lnTo>
                  <a:pt x="3094038" y="2192338"/>
                </a:lnTo>
                <a:lnTo>
                  <a:pt x="3090862" y="2203450"/>
                </a:lnTo>
                <a:lnTo>
                  <a:pt x="3084514" y="2216150"/>
                </a:lnTo>
                <a:lnTo>
                  <a:pt x="3074988" y="2224088"/>
                </a:lnTo>
                <a:lnTo>
                  <a:pt x="3063876" y="2233613"/>
                </a:lnTo>
                <a:lnTo>
                  <a:pt x="3054350" y="2239963"/>
                </a:lnTo>
                <a:lnTo>
                  <a:pt x="3040062" y="2243138"/>
                </a:lnTo>
                <a:lnTo>
                  <a:pt x="3027362" y="2244725"/>
                </a:lnTo>
                <a:lnTo>
                  <a:pt x="2857501" y="2244725"/>
                </a:lnTo>
                <a:lnTo>
                  <a:pt x="2857501" y="3765551"/>
                </a:lnTo>
                <a:lnTo>
                  <a:pt x="2857501" y="3779838"/>
                </a:lnTo>
                <a:lnTo>
                  <a:pt x="2851151" y="3792538"/>
                </a:lnTo>
                <a:lnTo>
                  <a:pt x="2846388" y="3803651"/>
                </a:lnTo>
                <a:lnTo>
                  <a:pt x="2836863" y="3813176"/>
                </a:lnTo>
                <a:lnTo>
                  <a:pt x="2827338" y="3821113"/>
                </a:lnTo>
                <a:lnTo>
                  <a:pt x="2816226" y="3827463"/>
                </a:lnTo>
                <a:lnTo>
                  <a:pt x="2803526" y="3833813"/>
                </a:lnTo>
                <a:lnTo>
                  <a:pt x="2789238" y="3833813"/>
                </a:lnTo>
                <a:lnTo>
                  <a:pt x="2776538" y="3833813"/>
                </a:lnTo>
                <a:lnTo>
                  <a:pt x="2765426" y="3827463"/>
                </a:lnTo>
                <a:lnTo>
                  <a:pt x="2752726" y="3821113"/>
                </a:lnTo>
                <a:lnTo>
                  <a:pt x="2741613" y="3813176"/>
                </a:lnTo>
                <a:lnTo>
                  <a:pt x="2735263" y="3803651"/>
                </a:lnTo>
                <a:lnTo>
                  <a:pt x="2728913" y="3792538"/>
                </a:lnTo>
                <a:lnTo>
                  <a:pt x="2722563" y="3779838"/>
                </a:lnTo>
                <a:lnTo>
                  <a:pt x="2722563" y="3765551"/>
                </a:lnTo>
                <a:lnTo>
                  <a:pt x="2722563" y="2244725"/>
                </a:lnTo>
                <a:lnTo>
                  <a:pt x="274638" y="2244725"/>
                </a:lnTo>
                <a:lnTo>
                  <a:pt x="274638" y="3765551"/>
                </a:lnTo>
                <a:lnTo>
                  <a:pt x="271463" y="3779838"/>
                </a:lnTo>
                <a:lnTo>
                  <a:pt x="268288" y="3792538"/>
                </a:lnTo>
                <a:lnTo>
                  <a:pt x="263526" y="3803651"/>
                </a:lnTo>
                <a:lnTo>
                  <a:pt x="254000" y="3813176"/>
                </a:lnTo>
                <a:lnTo>
                  <a:pt x="244476" y="3821113"/>
                </a:lnTo>
                <a:lnTo>
                  <a:pt x="233363" y="3827463"/>
                </a:lnTo>
                <a:lnTo>
                  <a:pt x="217488" y="3833813"/>
                </a:lnTo>
                <a:lnTo>
                  <a:pt x="206376" y="3833813"/>
                </a:lnTo>
                <a:lnTo>
                  <a:pt x="190500" y="3833813"/>
                </a:lnTo>
                <a:lnTo>
                  <a:pt x="179388" y="3827463"/>
                </a:lnTo>
                <a:lnTo>
                  <a:pt x="166688" y="3821113"/>
                </a:lnTo>
                <a:lnTo>
                  <a:pt x="158750" y="3813176"/>
                </a:lnTo>
                <a:lnTo>
                  <a:pt x="149226" y="3803651"/>
                </a:lnTo>
                <a:lnTo>
                  <a:pt x="142876" y="3792538"/>
                </a:lnTo>
                <a:lnTo>
                  <a:pt x="139700" y="3779838"/>
                </a:lnTo>
                <a:lnTo>
                  <a:pt x="138113" y="3765551"/>
                </a:lnTo>
                <a:lnTo>
                  <a:pt x="138113" y="2244725"/>
                </a:lnTo>
                <a:lnTo>
                  <a:pt x="68263" y="2244725"/>
                </a:lnTo>
                <a:lnTo>
                  <a:pt x="53975" y="2243138"/>
                </a:lnTo>
                <a:lnTo>
                  <a:pt x="41275" y="2239963"/>
                </a:lnTo>
                <a:lnTo>
                  <a:pt x="30163" y="2233613"/>
                </a:lnTo>
                <a:lnTo>
                  <a:pt x="20638" y="2224088"/>
                </a:lnTo>
                <a:lnTo>
                  <a:pt x="12700" y="2216150"/>
                </a:lnTo>
                <a:lnTo>
                  <a:pt x="6350" y="2203450"/>
                </a:lnTo>
                <a:lnTo>
                  <a:pt x="0" y="2192338"/>
                </a:lnTo>
                <a:lnTo>
                  <a:pt x="0" y="2176463"/>
                </a:lnTo>
                <a:lnTo>
                  <a:pt x="0" y="2165350"/>
                </a:lnTo>
                <a:lnTo>
                  <a:pt x="6350" y="2149475"/>
                </a:lnTo>
                <a:lnTo>
                  <a:pt x="12700" y="2141538"/>
                </a:lnTo>
                <a:lnTo>
                  <a:pt x="20638" y="2128838"/>
                </a:lnTo>
                <a:lnTo>
                  <a:pt x="30163" y="2119313"/>
                </a:lnTo>
                <a:lnTo>
                  <a:pt x="41275" y="2114550"/>
                </a:lnTo>
                <a:lnTo>
                  <a:pt x="53975" y="2111375"/>
                </a:lnTo>
                <a:lnTo>
                  <a:pt x="68263" y="2111375"/>
                </a:lnTo>
                <a:lnTo>
                  <a:pt x="1738313" y="2111375"/>
                </a:lnTo>
                <a:lnTo>
                  <a:pt x="1731963" y="2098676"/>
                </a:lnTo>
                <a:lnTo>
                  <a:pt x="1722438" y="2087563"/>
                </a:lnTo>
                <a:lnTo>
                  <a:pt x="1719263" y="2074863"/>
                </a:lnTo>
                <a:lnTo>
                  <a:pt x="1719263" y="2063751"/>
                </a:lnTo>
                <a:lnTo>
                  <a:pt x="1719263" y="2062529"/>
                </a:lnTo>
                <a:lnTo>
                  <a:pt x="1690688" y="2057400"/>
                </a:lnTo>
                <a:lnTo>
                  <a:pt x="1677988" y="2051050"/>
                </a:lnTo>
                <a:lnTo>
                  <a:pt x="1666875" y="2039937"/>
                </a:lnTo>
                <a:lnTo>
                  <a:pt x="1639888" y="2009775"/>
                </a:lnTo>
                <a:lnTo>
                  <a:pt x="1617662" y="1970087"/>
                </a:lnTo>
                <a:lnTo>
                  <a:pt x="1597025" y="1928812"/>
                </a:lnTo>
                <a:lnTo>
                  <a:pt x="1565275" y="1854200"/>
                </a:lnTo>
                <a:lnTo>
                  <a:pt x="1552575" y="1820862"/>
                </a:lnTo>
                <a:lnTo>
                  <a:pt x="1484312" y="1576387"/>
                </a:lnTo>
                <a:lnTo>
                  <a:pt x="1444625" y="1443037"/>
                </a:lnTo>
                <a:lnTo>
                  <a:pt x="1412875" y="1311274"/>
                </a:lnTo>
                <a:lnTo>
                  <a:pt x="1385888" y="1192212"/>
                </a:lnTo>
                <a:lnTo>
                  <a:pt x="1373188" y="1138237"/>
                </a:lnTo>
                <a:lnTo>
                  <a:pt x="1366838" y="1090612"/>
                </a:lnTo>
                <a:lnTo>
                  <a:pt x="1365250" y="1047749"/>
                </a:lnTo>
                <a:lnTo>
                  <a:pt x="1365250" y="1015999"/>
                </a:lnTo>
                <a:lnTo>
                  <a:pt x="1370012" y="989012"/>
                </a:lnTo>
                <a:lnTo>
                  <a:pt x="1376362" y="979487"/>
                </a:lnTo>
                <a:lnTo>
                  <a:pt x="1379538" y="973137"/>
                </a:lnTo>
                <a:lnTo>
                  <a:pt x="1460500" y="935037"/>
                </a:lnTo>
                <a:lnTo>
                  <a:pt x="1738957" y="2015573"/>
                </a:lnTo>
                <a:lnTo>
                  <a:pt x="1749426" y="2006600"/>
                </a:lnTo>
                <a:lnTo>
                  <a:pt x="1758950" y="2000250"/>
                </a:lnTo>
                <a:lnTo>
                  <a:pt x="1773238" y="1993900"/>
                </a:lnTo>
                <a:lnTo>
                  <a:pt x="1785938" y="1993900"/>
                </a:lnTo>
                <a:lnTo>
                  <a:pt x="2264305" y="1993900"/>
                </a:lnTo>
                <a:lnTo>
                  <a:pt x="2257426" y="1985963"/>
                </a:lnTo>
                <a:lnTo>
                  <a:pt x="2244726" y="1958975"/>
                </a:lnTo>
                <a:lnTo>
                  <a:pt x="2236788" y="1928813"/>
                </a:lnTo>
                <a:lnTo>
                  <a:pt x="2233613" y="1898650"/>
                </a:lnTo>
                <a:lnTo>
                  <a:pt x="2236788" y="1868488"/>
                </a:lnTo>
                <a:lnTo>
                  <a:pt x="2244726" y="1839913"/>
                </a:lnTo>
                <a:lnTo>
                  <a:pt x="2260600" y="1812925"/>
                </a:lnTo>
                <a:lnTo>
                  <a:pt x="2278063" y="1792288"/>
                </a:lnTo>
                <a:lnTo>
                  <a:pt x="2301876" y="1773238"/>
                </a:lnTo>
                <a:lnTo>
                  <a:pt x="2328863" y="1758950"/>
                </a:lnTo>
                <a:lnTo>
                  <a:pt x="2359026" y="1749425"/>
                </a:lnTo>
                <a:lnTo>
                  <a:pt x="3084708" y="1528565"/>
                </a:lnTo>
                <a:lnTo>
                  <a:pt x="3311526" y="1152524"/>
                </a:lnTo>
                <a:lnTo>
                  <a:pt x="3349626" y="1084262"/>
                </a:lnTo>
                <a:lnTo>
                  <a:pt x="3368676" y="1050924"/>
                </a:lnTo>
                <a:lnTo>
                  <a:pt x="3389314" y="1017587"/>
                </a:lnTo>
                <a:lnTo>
                  <a:pt x="3413126" y="989012"/>
                </a:lnTo>
                <a:lnTo>
                  <a:pt x="3436938" y="958849"/>
                </a:lnTo>
                <a:lnTo>
                  <a:pt x="3467100" y="935037"/>
                </a:lnTo>
                <a:lnTo>
                  <a:pt x="3467392" y="934856"/>
                </a:lnTo>
                <a:lnTo>
                  <a:pt x="3475038" y="925512"/>
                </a:lnTo>
                <a:lnTo>
                  <a:pt x="3490912" y="911224"/>
                </a:lnTo>
                <a:lnTo>
                  <a:pt x="3505200" y="895349"/>
                </a:lnTo>
                <a:lnTo>
                  <a:pt x="3522244" y="882567"/>
                </a:lnTo>
                <a:lnTo>
                  <a:pt x="3517900" y="884237"/>
                </a:lnTo>
                <a:lnTo>
                  <a:pt x="3475038" y="895350"/>
                </a:lnTo>
                <a:lnTo>
                  <a:pt x="3433762" y="901700"/>
                </a:lnTo>
                <a:lnTo>
                  <a:pt x="3389314" y="908050"/>
                </a:lnTo>
                <a:lnTo>
                  <a:pt x="3344862" y="904875"/>
                </a:lnTo>
                <a:lnTo>
                  <a:pt x="3302000" y="901700"/>
                </a:lnTo>
                <a:lnTo>
                  <a:pt x="3257550" y="890587"/>
                </a:lnTo>
                <a:lnTo>
                  <a:pt x="3213100" y="877887"/>
                </a:lnTo>
                <a:lnTo>
                  <a:pt x="3171826" y="857250"/>
                </a:lnTo>
                <a:lnTo>
                  <a:pt x="3128962" y="836612"/>
                </a:lnTo>
                <a:lnTo>
                  <a:pt x="3094038" y="809625"/>
                </a:lnTo>
                <a:lnTo>
                  <a:pt x="3060700" y="779462"/>
                </a:lnTo>
                <a:lnTo>
                  <a:pt x="3030538" y="749300"/>
                </a:lnTo>
                <a:lnTo>
                  <a:pt x="3003550" y="714375"/>
                </a:lnTo>
                <a:lnTo>
                  <a:pt x="2979738" y="677862"/>
                </a:lnTo>
                <a:lnTo>
                  <a:pt x="2962276" y="639762"/>
                </a:lnTo>
                <a:lnTo>
                  <a:pt x="2944813" y="596900"/>
                </a:lnTo>
                <a:lnTo>
                  <a:pt x="2932113" y="555625"/>
                </a:lnTo>
                <a:lnTo>
                  <a:pt x="2925763" y="514350"/>
                </a:lnTo>
                <a:lnTo>
                  <a:pt x="2922588" y="468312"/>
                </a:lnTo>
                <a:lnTo>
                  <a:pt x="2922588" y="427037"/>
                </a:lnTo>
                <a:lnTo>
                  <a:pt x="2925763" y="382587"/>
                </a:lnTo>
                <a:lnTo>
                  <a:pt x="2938463" y="338137"/>
                </a:lnTo>
                <a:lnTo>
                  <a:pt x="2952750" y="292100"/>
                </a:lnTo>
                <a:lnTo>
                  <a:pt x="2971800" y="250825"/>
                </a:lnTo>
                <a:lnTo>
                  <a:pt x="2992438" y="212725"/>
                </a:lnTo>
                <a:lnTo>
                  <a:pt x="3019426" y="173037"/>
                </a:lnTo>
                <a:lnTo>
                  <a:pt x="3048000" y="141287"/>
                </a:lnTo>
                <a:lnTo>
                  <a:pt x="3078162" y="111125"/>
                </a:lnTo>
                <a:lnTo>
                  <a:pt x="3114676" y="84137"/>
                </a:lnTo>
                <a:lnTo>
                  <a:pt x="3149600" y="60325"/>
                </a:lnTo>
                <a:lnTo>
                  <a:pt x="3189288" y="41275"/>
                </a:lnTo>
                <a:lnTo>
                  <a:pt x="3230562" y="23812"/>
                </a:lnTo>
                <a:lnTo>
                  <a:pt x="3273426" y="12700"/>
                </a:lnTo>
                <a:lnTo>
                  <a:pt x="3314700" y="6350"/>
                </a:lnTo>
                <a:lnTo>
                  <a:pt x="3359150" y="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ea"/>
              <a:ea typeface="+mn-ea"/>
            </a:endParaRPr>
          </a:p>
        </p:txBody>
      </p:sp>
      <p:sp>
        <p:nvSpPr>
          <p:cNvPr id="103" name="文本框 102"/>
          <p:cNvSpPr txBox="1"/>
          <p:nvPr/>
        </p:nvSpPr>
        <p:spPr>
          <a:xfrm>
            <a:off x="9633055" y="9554114"/>
            <a:ext cx="1345215" cy="275590"/>
          </a:xfrm>
          <a:prstGeom prst="rect">
            <a:avLst/>
          </a:prstGeom>
          <a:noFill/>
        </p:spPr>
        <p:txBody>
          <a:bodyPr wrap="square" rtlCol="0" anchor="ctr" anchorCtr="0">
            <a:spAutoFit/>
          </a:bodyPr>
          <a:lstStyle/>
          <a:p>
            <a:pPr algn="ctr"/>
            <a:r>
              <a:rPr lang="zh-CN" altLang="en-US" sz="1200" dirty="0">
                <a:latin typeface="+mn-ea"/>
              </a:rPr>
              <a:t>监控可视化</a:t>
            </a:r>
            <a:endParaRPr lang="zh-CN" altLang="en-US" sz="1200" dirty="0">
              <a:latin typeface="+mn-ea"/>
            </a:endParaRPr>
          </a:p>
        </p:txBody>
      </p:sp>
      <p:sp>
        <p:nvSpPr>
          <p:cNvPr id="3" name="文本框 2"/>
          <p:cNvSpPr txBox="1"/>
          <p:nvPr/>
        </p:nvSpPr>
        <p:spPr>
          <a:xfrm>
            <a:off x="1474859" y="1660571"/>
            <a:ext cx="6097384" cy="2905091"/>
          </a:xfrm>
          <a:prstGeom prst="rect">
            <a:avLst/>
          </a:prstGeom>
          <a:noFill/>
        </p:spPr>
        <p:txBody>
          <a:bodyPr wrap="square">
            <a:spAutoFit/>
          </a:bodyPr>
          <a:lstStyle/>
          <a:p>
            <a:pPr marL="285750" marR="226695" indent="-285750">
              <a:lnSpc>
                <a:spcPct val="150000"/>
              </a:lnSpc>
              <a:spcAft>
                <a:spcPts val="600"/>
              </a:spcAft>
              <a:buFont typeface="Wingdings" panose="05000000000000000000" pitchFamily="2" charset="2"/>
              <a:buChar char="l"/>
            </a:pPr>
            <a:r>
              <a:rPr lang="zh-CN" altLang="zh-CN" dirty="0">
                <a:latin typeface="+mn-ea"/>
              </a:rPr>
              <a:t>《</a:t>
            </a:r>
            <a:r>
              <a:rPr lang="en-US" altLang="zh-CN" dirty="0" err="1">
                <a:latin typeface="+mn-ea"/>
              </a:rPr>
              <a:t>FTTx</a:t>
            </a:r>
            <a:r>
              <a:rPr lang="zh-CN" altLang="zh-CN" dirty="0">
                <a:latin typeface="+mn-ea"/>
              </a:rPr>
              <a:t>光纤接入网络工程（勘察设计篇）》</a:t>
            </a:r>
            <a:endParaRPr lang="zh-CN" altLang="zh-CN" dirty="0">
              <a:latin typeface="+mn-ea"/>
            </a:endParaRPr>
          </a:p>
          <a:p>
            <a:pPr marL="285750" marR="226695" indent="-285750">
              <a:lnSpc>
                <a:spcPct val="150000"/>
              </a:lnSpc>
              <a:spcAft>
                <a:spcPts val="600"/>
              </a:spcAft>
              <a:buFont typeface="Wingdings" panose="05000000000000000000" pitchFamily="2" charset="2"/>
              <a:buChar char="l"/>
            </a:pPr>
            <a:r>
              <a:rPr lang="zh-CN" altLang="zh-CN" dirty="0">
                <a:latin typeface="+mn-ea"/>
              </a:rPr>
              <a:t>《</a:t>
            </a:r>
            <a:r>
              <a:rPr lang="en-US" altLang="zh-CN" dirty="0" err="1">
                <a:latin typeface="+mn-ea"/>
              </a:rPr>
              <a:t>FTTx</a:t>
            </a:r>
            <a:r>
              <a:rPr lang="zh-CN" altLang="zh-CN" dirty="0">
                <a:latin typeface="+mn-ea"/>
              </a:rPr>
              <a:t>光纤接入网络工程（施工管理篇）》</a:t>
            </a:r>
            <a:endParaRPr lang="zh-CN" altLang="zh-CN" dirty="0">
              <a:latin typeface="+mn-ea"/>
            </a:endParaRPr>
          </a:p>
          <a:p>
            <a:pPr marL="285750" marR="226695" indent="-285750">
              <a:lnSpc>
                <a:spcPct val="150000"/>
              </a:lnSpc>
              <a:spcAft>
                <a:spcPts val="600"/>
              </a:spcAft>
              <a:buFont typeface="Wingdings" panose="05000000000000000000" pitchFamily="2" charset="2"/>
              <a:buChar char="l"/>
            </a:pPr>
            <a:r>
              <a:rPr lang="zh-CN" altLang="zh-CN" dirty="0">
                <a:latin typeface="+mn-ea"/>
              </a:rPr>
              <a:t>《</a:t>
            </a:r>
            <a:r>
              <a:rPr lang="en-US" altLang="zh-CN" dirty="0">
                <a:latin typeface="+mn-ea"/>
              </a:rPr>
              <a:t>IUV-</a:t>
            </a:r>
            <a:r>
              <a:rPr lang="zh-CN" altLang="zh-CN" dirty="0">
                <a:latin typeface="+mn-ea"/>
              </a:rPr>
              <a:t>三网融合技术》</a:t>
            </a:r>
            <a:endParaRPr lang="zh-CN" altLang="zh-CN" dirty="0">
              <a:latin typeface="+mn-ea"/>
            </a:endParaRPr>
          </a:p>
          <a:p>
            <a:pPr marL="285750" marR="226695" indent="-285750">
              <a:lnSpc>
                <a:spcPct val="150000"/>
              </a:lnSpc>
              <a:spcAft>
                <a:spcPts val="600"/>
              </a:spcAft>
              <a:buFont typeface="Wingdings" panose="05000000000000000000" pitchFamily="2" charset="2"/>
              <a:buChar char="l"/>
            </a:pPr>
            <a:r>
              <a:rPr lang="zh-CN" altLang="zh-CN" dirty="0">
                <a:latin typeface="+mn-ea"/>
              </a:rPr>
              <a:t>《</a:t>
            </a:r>
            <a:r>
              <a:rPr lang="en-US" altLang="zh-CN" dirty="0">
                <a:latin typeface="+mn-ea"/>
              </a:rPr>
              <a:t>IUV-</a:t>
            </a:r>
            <a:r>
              <a:rPr lang="zh-CN" altLang="zh-CN" dirty="0">
                <a:latin typeface="+mn-ea"/>
              </a:rPr>
              <a:t>三网融合技术实战指导》</a:t>
            </a:r>
            <a:endParaRPr lang="zh-CN" altLang="zh-CN" dirty="0">
              <a:latin typeface="+mn-ea"/>
            </a:endParaRPr>
          </a:p>
          <a:p>
            <a:pPr marL="285750" marR="226695" indent="-285750">
              <a:lnSpc>
                <a:spcPct val="150000"/>
              </a:lnSpc>
              <a:spcAft>
                <a:spcPts val="600"/>
              </a:spcAft>
              <a:buFont typeface="Wingdings" panose="05000000000000000000" pitchFamily="2" charset="2"/>
              <a:buChar char="l"/>
            </a:pPr>
            <a:r>
              <a:rPr lang="zh-CN" altLang="zh-CN" dirty="0">
                <a:latin typeface="+mn-ea"/>
              </a:rPr>
              <a:t>虚拟仿真训练平台（报名审核通过后发放练习账号）</a:t>
            </a:r>
            <a:endParaRPr lang="zh-CN" altLang="zh-CN" dirty="0">
              <a:latin typeface="+mn-ea"/>
            </a:endParaRPr>
          </a:p>
          <a:p>
            <a:pPr marL="285750" marR="226695" indent="-285750">
              <a:lnSpc>
                <a:spcPct val="150000"/>
              </a:lnSpc>
              <a:spcAft>
                <a:spcPts val="600"/>
              </a:spcAft>
              <a:buFont typeface="Wingdings" panose="05000000000000000000" pitchFamily="2" charset="2"/>
              <a:buChar char="l"/>
            </a:pPr>
            <a:r>
              <a:rPr lang="zh-CN" altLang="zh-CN" dirty="0">
                <a:latin typeface="+mn-ea"/>
              </a:rPr>
              <a:t>大赛官网系列教学视频</a:t>
            </a:r>
            <a:endParaRPr lang="zh-CN" altLang="zh-CN" dirty="0">
              <a:latin typeface="+mn-ea"/>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572243" y="1660571"/>
            <a:ext cx="1274930" cy="1654834"/>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136" y="1660571"/>
            <a:ext cx="1269045" cy="1654834"/>
          </a:xfrm>
          <a:prstGeom prst="rect">
            <a:avLst/>
          </a:prstGeom>
        </p:spPr>
      </p:pic>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5226" y="3541553"/>
            <a:ext cx="1341947" cy="1816537"/>
          </a:xfrm>
          <a:prstGeom prst="rect">
            <a:avLst/>
          </a:prstGeom>
        </p:spPr>
      </p:pic>
      <p:pic>
        <p:nvPicPr>
          <p:cNvPr id="18"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7050" y="3595128"/>
            <a:ext cx="1307131" cy="1769408"/>
          </a:xfrm>
          <a:prstGeom prst="rect">
            <a:avLst/>
          </a:prstGeom>
        </p:spPr>
      </p:pic>
      <p:sp>
        <p:nvSpPr>
          <p:cNvPr id="20" name="文本框 19"/>
          <p:cNvSpPr txBox="1"/>
          <p:nvPr/>
        </p:nvSpPr>
        <p:spPr>
          <a:xfrm>
            <a:off x="1771650" y="4592544"/>
            <a:ext cx="2828925" cy="369332"/>
          </a:xfrm>
          <a:prstGeom prst="rect">
            <a:avLst/>
          </a:prstGeom>
          <a:noFill/>
        </p:spPr>
        <p:txBody>
          <a:bodyPr wrap="square">
            <a:spAutoFit/>
          </a:bodyPr>
          <a:lstStyle/>
          <a:p>
            <a:r>
              <a:rPr lang="zh-CN" altLang="en-US" dirty="0"/>
              <a:t>https://www.ccndo.cn/</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xml><?xml version="1.0" encoding="utf-8"?>
<p:tagLst xmlns:p="http://schemas.openxmlformats.org/presentationml/2006/main">
  <p:tag name="KSO_WM_UNIT_TABLE_BEAUTIFY" val="smartTable{16f77140-978c-40c0-a708-1637d3a7f791}"/>
</p:tagLst>
</file>

<file path=ppt/tags/tag3.xml><?xml version="1.0" encoding="utf-8"?>
<p:tagLst xmlns:p="http://schemas.openxmlformats.org/presentationml/2006/main">
  <p:tag name="KSO_WM_FULL_TEXT_BEAUTIFY_COPY_ID" val="3"/>
  <p:tag name="KSO_WM_BEAUTIFY_FLAG" val=""/>
</p:tagLst>
</file>

<file path=ppt/tags/tag4.xml><?xml version="1.0" encoding="utf-8"?>
<p:tagLst xmlns:p="http://schemas.openxmlformats.org/presentationml/2006/main">
  <p:tag name="KSO_WM_UNIT_TABLE_BEAUTIFY" val="smartTable{691cae25-b419-4baa-a6d0-ac06a91c0893}"/>
  <p:tag name="TABLE_ENDDRAG_ORIGIN_RECT" val="755*361"/>
  <p:tag name="TABLE_ENDDRAG_RECT" val="87*141*755*361"/>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FULL_TEXT_BEAUTIFY_COPY_ID" val="3"/>
  <p:tag name="KSO_WM_BEAUTIFY_FLAG" val=""/>
</p:tagLst>
</file>

<file path=ppt/tags/tag7.xml><?xml version="1.0" encoding="utf-8"?>
<p:tagLst xmlns:p="http://schemas.openxmlformats.org/presentationml/2006/main">
  <p:tag name="COMMONDATA" val="eyJoZGlkIjoiNTMwODBjMjY3ZmJiNzIyNTZlZmQxZWUxZjZmZDBmNmIifQ=="/>
  <p:tag name="KSO_WPP_MARK_KEY" val="dd2abd8b-5dc2-47a2-b9f6-54ba7ad27a5d"/>
</p:tagLst>
</file>

<file path=ppt/theme/theme1.xml><?xml version="1.0" encoding="utf-8"?>
<a:theme xmlns:a="http://schemas.openxmlformats.org/drawingml/2006/main" name="2_Office 主题">
  <a:themeElements>
    <a:clrScheme name="PPT 单色">
      <a:dk1>
        <a:srgbClr val="000000"/>
      </a:dk1>
      <a:lt1>
        <a:srgbClr val="FFFFFF"/>
      </a:lt1>
      <a:dk2>
        <a:srgbClr val="000000"/>
      </a:dk2>
      <a:lt2>
        <a:srgbClr val="FFFFFF"/>
      </a:lt2>
      <a:accent1>
        <a:srgbClr val="C00000"/>
      </a:accent1>
      <a:accent2>
        <a:srgbClr val="3F3F3F"/>
      </a:accent2>
      <a:accent3>
        <a:srgbClr val="7F7F7F"/>
      </a:accent3>
      <a:accent4>
        <a:srgbClr val="A5A5A5"/>
      </a:accent4>
      <a:accent5>
        <a:srgbClr val="BFBFBF"/>
      </a:accent5>
      <a:accent6>
        <a:srgbClr val="D8D8D8"/>
      </a:accent6>
      <a:hlink>
        <a:srgbClr val="7F7F7F"/>
      </a:hlink>
      <a:folHlink>
        <a:srgbClr val="7F7F7F"/>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07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1741</Words>
  <Application>WPS 演示</Application>
  <PresentationFormat>宽屏</PresentationFormat>
  <Paragraphs>328</Paragraphs>
  <Slides>9</Slides>
  <Notes>5</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9</vt:i4>
      </vt:variant>
    </vt:vector>
  </HeadingPairs>
  <TitlesOfParts>
    <vt:vector size="21" baseType="lpstr">
      <vt:lpstr>Arial</vt:lpstr>
      <vt:lpstr>宋体</vt:lpstr>
      <vt:lpstr>Wingdings</vt:lpstr>
      <vt:lpstr>微软雅黑</vt:lpstr>
      <vt:lpstr>等线</vt:lpstr>
      <vt:lpstr>仿宋</vt:lpstr>
      <vt:lpstr>Segoe UI</vt:lpstr>
      <vt:lpstr>仿宋_GB2312</vt:lpstr>
      <vt:lpstr>Times New Roman</vt:lpstr>
      <vt:lpstr>Calibri</vt:lpstr>
      <vt:lpstr>Arial Unicode MS</vt:lpstr>
      <vt:lpstr>2_Office 主题</vt:lpstr>
      <vt:lpstr>PowerPoint 演示文稿</vt:lpstr>
      <vt:lpstr>行业背景</vt:lpstr>
      <vt:lpstr>人才需求</vt:lpstr>
      <vt:lpstr>竞赛方式</vt:lpstr>
      <vt:lpstr>赛制赛程</vt:lpstr>
      <vt:lpstr>竞赛内容</vt:lpstr>
      <vt:lpstr>评分方式及评分细则</vt:lpstr>
      <vt:lpstr>备赛联系资料</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yanglan</dc:creator>
  <cp:lastModifiedBy>admin</cp:lastModifiedBy>
  <cp:revision>98</cp:revision>
  <dcterms:created xsi:type="dcterms:W3CDTF">2023-03-02T01:37:00Z</dcterms:created>
  <dcterms:modified xsi:type="dcterms:W3CDTF">2023-04-13T19:12:04Z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54B847E685A14DD1A3AD310A775E1260</vt:lpwstr>
  </property>
  <property fmtid="{D5CDD505-2E9C-101B-9397-08002B2CF9AE}" pid="3" name="KSOProductBuildVer">
    <vt:lpwstr>2052-11.1.0.14036</vt:lpwstr>
  </property>
</Properties>
</file>